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318" r:id="rId6"/>
    <p:sldId id="317" r:id="rId7"/>
    <p:sldId id="315" r:id="rId8"/>
    <p:sldId id="319" r:id="rId9"/>
    <p:sldId id="320" r:id="rId10"/>
    <p:sldId id="323" r:id="rId11"/>
    <p:sldId id="2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Pham" initials="HP" lastIdx="2" clrIdx="0">
    <p:extLst>
      <p:ext uri="{19B8F6BF-5375-455C-9EA6-DF929625EA0E}">
        <p15:presenceInfo xmlns:p15="http://schemas.microsoft.com/office/powerpoint/2012/main" userId="4354cf4d8e7617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4"/>
    <p:restoredTop sz="95840"/>
  </p:normalViewPr>
  <p:slideViewPr>
    <p:cSldViewPr snapToGrid="0" snapToObjects="1">
      <p:cViewPr varScale="1">
        <p:scale>
          <a:sx n="73" d="100"/>
          <a:sy n="73" d="100"/>
        </p:scale>
        <p:origin x="2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2B6F-D9B4-C74F-A5DA-08727B120356}"/>
              </a:ext>
            </a:extLst>
          </p:cNvPr>
          <p:cNvSpPr>
            <a:spLocks noGrp="1"/>
          </p:cNvSpPr>
          <p:nvPr>
            <p:ph type="ctrTitle"/>
          </p:nvPr>
        </p:nvSpPr>
        <p:spPr>
          <a:xfrm>
            <a:off x="2338129" y="1885134"/>
            <a:ext cx="7524206" cy="1014821"/>
          </a:xfrm>
        </p:spPr>
        <p:txBody>
          <a:bodyPr anchor="t"/>
          <a:lstStyle/>
          <a:p>
            <a:r>
              <a:rPr lang="en-GB" u="sng" smtClean="0">
                <a:latin typeface="Times New Roman" panose="02020603050405020304" pitchFamily="18" charset="0"/>
                <a:cs typeface="Times New Roman" panose="02020603050405020304" pitchFamily="18" charset="0"/>
              </a:rPr>
              <a:t>Tuần</a:t>
            </a:r>
            <a:r>
              <a:rPr lang="en-VN" u="sng" smtClean="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rPr>
              <a:t>9</a:t>
            </a:r>
            <a:r>
              <a:rPr lang="en-VN" u="sng">
                <a:latin typeface="Times New Roman" panose="02020603050405020304" pitchFamily="18" charset="0"/>
                <a:cs typeface="Times New Roman" panose="02020603050405020304" pitchFamily="18" charset="0"/>
              </a:rPr>
              <a:t/>
            </a:r>
            <a:br>
              <a:rPr lang="en-VN" u="sng">
                <a:latin typeface="Times New Roman" panose="02020603050405020304" pitchFamily="18" charset="0"/>
                <a:cs typeface="Times New Roman" panose="02020603050405020304" pitchFamily="18" charset="0"/>
              </a:rPr>
            </a:br>
            <a:r>
              <a:rPr lang="en-VN" dirty="0">
                <a:latin typeface="Times New Roman" panose="02020603050405020304" pitchFamily="18" charset="0"/>
                <a:cs typeface="Times New Roman" panose="02020603050405020304" pitchFamily="18" charset="0"/>
              </a:rPr>
              <a:t/>
            </a:r>
            <a:br>
              <a:rPr lang="en-VN" dirty="0">
                <a:latin typeface="Times New Roman" panose="02020603050405020304" pitchFamily="18" charset="0"/>
                <a:cs typeface="Times New Roman" panose="02020603050405020304" pitchFamily="18" charset="0"/>
              </a:rPr>
            </a:br>
            <a:endParaRPr lang="en-VN"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07860-9E45-0945-8EA4-E286D9B1C57A}"/>
              </a:ext>
            </a:extLst>
          </p:cNvPr>
          <p:cNvSpPr>
            <a:spLocks noGrp="1"/>
          </p:cNvSpPr>
          <p:nvPr>
            <p:ph type="subTitle" idx="1"/>
          </p:nvPr>
        </p:nvSpPr>
        <p:spPr>
          <a:xfrm>
            <a:off x="2338129" y="3566157"/>
            <a:ext cx="7524206" cy="1776552"/>
          </a:xfrm>
        </p:spPr>
        <p:txBody>
          <a:bodyPr anchor="t">
            <a:normAutofit fontScale="92500" lnSpcReduction="10000"/>
          </a:bodyPr>
          <a:lstStyle/>
          <a:p>
            <a:r>
              <a:rPr lang="en-GB" sz="4400" b="1" smtClean="0">
                <a:latin typeface="Times New Roman" panose="02020603050405020304" pitchFamily="18" charset="0"/>
                <a:cs typeface="Times New Roman" panose="02020603050405020304" pitchFamily="18" charset="0"/>
              </a:rPr>
              <a:t>Nhảy Xa Kiểu Ưỡn Thân</a:t>
            </a:r>
          </a:p>
          <a:p>
            <a:pPr lvl="0"/>
            <a:r>
              <a:rPr lang="vi-VN" sz="2800" b="1"/>
              <a:t>Một </a:t>
            </a:r>
            <a:r>
              <a:rPr lang="en-GB" sz="2800" b="1" smtClean="0"/>
              <a:t>Số</a:t>
            </a:r>
            <a:r>
              <a:rPr lang="vi-VN" sz="2800" b="1" smtClean="0"/>
              <a:t> </a:t>
            </a:r>
            <a:r>
              <a:rPr lang="en-GB" sz="2800" b="1"/>
              <a:t>T</a:t>
            </a:r>
            <a:r>
              <a:rPr lang="vi-VN" sz="2800" b="1" smtClean="0"/>
              <a:t>rò </a:t>
            </a:r>
            <a:r>
              <a:rPr lang="en-GB" sz="2800" b="1"/>
              <a:t>C</a:t>
            </a:r>
            <a:r>
              <a:rPr lang="vi-VN" sz="2800" b="1" smtClean="0"/>
              <a:t>h</a:t>
            </a:r>
            <a:r>
              <a:rPr lang="en-GB" sz="2800" b="1"/>
              <a:t>ơ</a:t>
            </a:r>
            <a:r>
              <a:rPr lang="vi-VN" sz="2800" b="1" smtClean="0"/>
              <a:t>i</a:t>
            </a:r>
            <a:r>
              <a:rPr lang="vi-VN" sz="2800" b="1"/>
              <a:t>, </a:t>
            </a:r>
            <a:r>
              <a:rPr lang="en-GB" sz="2800" b="1"/>
              <a:t>Đ</a:t>
            </a:r>
            <a:r>
              <a:rPr lang="vi-VN" sz="2800" b="1" smtClean="0"/>
              <a:t>ộng </a:t>
            </a:r>
            <a:r>
              <a:rPr lang="en-GB" sz="2800" b="1"/>
              <a:t>T</a:t>
            </a:r>
            <a:r>
              <a:rPr lang="vi-VN" sz="2800" b="1" smtClean="0"/>
              <a:t>ác </a:t>
            </a:r>
            <a:r>
              <a:rPr lang="en-GB" sz="2800" b="1" smtClean="0"/>
              <a:t>Bổ</a:t>
            </a:r>
            <a:r>
              <a:rPr lang="vi-VN" sz="2800" b="1" smtClean="0"/>
              <a:t> </a:t>
            </a:r>
            <a:r>
              <a:rPr lang="en-GB" sz="2800" b="1" smtClean="0"/>
              <a:t>Trợ</a:t>
            </a:r>
            <a:r>
              <a:rPr lang="vi-VN" sz="2800" b="1" smtClean="0"/>
              <a:t> </a:t>
            </a:r>
            <a:r>
              <a:rPr lang="en-GB" sz="2800" b="1"/>
              <a:t>K</a:t>
            </a:r>
            <a:r>
              <a:rPr lang="vi-VN" sz="2800" b="1" smtClean="0"/>
              <a:t>ĩ </a:t>
            </a:r>
            <a:r>
              <a:rPr lang="en-GB" sz="2800" b="1"/>
              <a:t>T</a:t>
            </a:r>
            <a:r>
              <a:rPr lang="vi-VN" sz="2800" b="1" smtClean="0"/>
              <a:t>huật </a:t>
            </a:r>
            <a:endParaRPr lang="en-GB" sz="2800" b="1" smtClean="0"/>
          </a:p>
          <a:p>
            <a:pPr lvl="0"/>
            <a:r>
              <a:rPr lang="en-GB" sz="2800" b="1" smtClean="0"/>
              <a:t>V</a:t>
            </a:r>
            <a:r>
              <a:rPr lang="vi-VN" sz="2800" b="1" smtClean="0"/>
              <a:t>à </a:t>
            </a:r>
            <a:r>
              <a:rPr lang="en-GB" sz="2800" b="1"/>
              <a:t>P</a:t>
            </a:r>
            <a:r>
              <a:rPr lang="vi-VN" sz="2800" b="1" smtClean="0"/>
              <a:t>hát </a:t>
            </a:r>
            <a:r>
              <a:rPr lang="en-GB" sz="2800" b="1"/>
              <a:t>T</a:t>
            </a:r>
            <a:r>
              <a:rPr lang="vi-VN" sz="2800" b="1" smtClean="0"/>
              <a:t>riển </a:t>
            </a:r>
            <a:r>
              <a:rPr lang="en-GB" sz="2800" b="1"/>
              <a:t>T</a:t>
            </a:r>
            <a:r>
              <a:rPr lang="vi-VN" sz="2800" b="1" smtClean="0"/>
              <a:t>hể </a:t>
            </a:r>
            <a:r>
              <a:rPr lang="fr-FR" sz="2800" b="1"/>
              <a:t>L</a:t>
            </a:r>
            <a:r>
              <a:rPr lang="vi-VN" sz="2800" b="1" smtClean="0"/>
              <a:t>ực</a:t>
            </a:r>
            <a:endParaRPr lang="en-GB" sz="2800" b="1"/>
          </a:p>
        </p:txBody>
      </p:sp>
      <p:pic>
        <p:nvPicPr>
          <p:cNvPr id="6" name="Picture 5">
            <a:extLst>
              <a:ext uri="{FF2B5EF4-FFF2-40B4-BE49-F238E27FC236}">
                <a16:creationId xmlns:a16="http://schemas.microsoft.com/office/drawing/2014/main" id="{EEE5EA01-20D6-0648-A146-1C73FA841969}"/>
              </a:ext>
            </a:extLst>
          </p:cNvPr>
          <p:cNvPicPr>
            <a:picLocks noChangeAspect="1"/>
          </p:cNvPicPr>
          <p:nvPr/>
        </p:nvPicPr>
        <p:blipFill>
          <a:blip r:embed="rId2"/>
          <a:stretch>
            <a:fillRect/>
          </a:stretch>
        </p:blipFill>
        <p:spPr>
          <a:xfrm>
            <a:off x="268853" y="86800"/>
            <a:ext cx="1628780" cy="1628780"/>
          </a:xfrm>
          <a:prstGeom prst="rect">
            <a:avLst/>
          </a:prstGeom>
        </p:spPr>
      </p:pic>
    </p:spTree>
    <p:extLst>
      <p:ext uri="{BB962C8B-B14F-4D97-AF65-F5344CB8AC3E}">
        <p14:creationId xmlns:p14="http://schemas.microsoft.com/office/powerpoint/2010/main" val="17769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653143"/>
            <a:ext cx="10946674" cy="5016758"/>
          </a:xfrm>
          <a:prstGeom prst="rect">
            <a:avLst/>
          </a:prstGeom>
        </p:spPr>
        <p:txBody>
          <a:bodyPr wrap="square">
            <a:spAutoFit/>
          </a:bodyPr>
          <a:lstStyle/>
          <a:p>
            <a:r>
              <a:rPr lang="vi-VN" sz="3200" i="1">
                <a:cs typeface="Times New Roman" panose="02020603050405020304" pitchFamily="18" charset="0"/>
              </a:rPr>
              <a:t>Cách chơi :</a:t>
            </a:r>
            <a:r>
              <a:rPr lang="vi-VN" sz="3200">
                <a:cs typeface="Times New Roman" panose="02020603050405020304" pitchFamily="18" charset="0"/>
              </a:rPr>
              <a:t> Khi có lệnh, s</a:t>
            </a:r>
            <a:r>
              <a:rPr lang="en-GB" sz="3200">
                <a:latin typeface="Times New Roman" panose="02020603050405020304" pitchFamily="18" charset="0"/>
                <a:cs typeface="Times New Roman" panose="02020603050405020304" pitchFamily="18" charset="0"/>
              </a:rPr>
              <a:t>ố</a:t>
            </a:r>
            <a:r>
              <a:rPr lang="vi-VN" sz="3200">
                <a:cs typeface="Times New Roman" panose="02020603050405020304" pitchFamily="18" charset="0"/>
              </a:rPr>
              <a:t> 1 ngồi xổm bật nhảy nhanh đến vạch giới hạn, sau đó bật vé vạch xuất phát, đưa tay chạm s</a:t>
            </a:r>
            <a:r>
              <a:rPr lang="en-GB" sz="3200">
                <a:latin typeface="Times New Roman" panose="02020603050405020304" pitchFamily="18" charset="0"/>
                <a:cs typeface="Times New Roman" panose="02020603050405020304" pitchFamily="18" charset="0"/>
              </a:rPr>
              <a:t>ố</a:t>
            </a:r>
            <a:r>
              <a:rPr lang="vi-VN" sz="3200">
                <a:cs typeface="Times New Roman" panose="02020603050405020304" pitchFamily="18" charset="0"/>
              </a:rPr>
              <a:t> 2, rồi đi thường vé tập hợp ở cuối hàng. Số 2 lúc này dã tiến vào vị trí xuất phát, thực hiện dộng tác chuẩn bị, sau khi chạm tay số 1, cũng nhanh chóng thực hiện </a:t>
            </a:r>
            <a:r>
              <a:rPr lang="en-GB" sz="3200">
                <a:latin typeface="Times New Roman" panose="02020603050405020304" pitchFamily="18" charset="0"/>
                <a:cs typeface="Times New Roman" panose="02020603050405020304" pitchFamily="18" charset="0"/>
              </a:rPr>
              <a:t>n</a:t>
            </a:r>
            <a:r>
              <a:rPr lang="vi-VN" sz="3200">
                <a:cs typeface="Times New Roman" panose="02020603050405020304" pitchFamily="18" charset="0"/>
              </a:rPr>
              <a:t>hư </a:t>
            </a:r>
            <a:r>
              <a:rPr lang="en-GB" sz="3200">
                <a:latin typeface="Times New Roman" panose="02020603050405020304" pitchFamily="18" charset="0"/>
                <a:cs typeface="Times New Roman" panose="02020603050405020304" pitchFamily="18" charset="0"/>
              </a:rPr>
              <a:t>số</a:t>
            </a:r>
            <a:r>
              <a:rPr lang="vi-VN" sz="3200">
                <a:cs typeface="Times New Roman" panose="02020603050405020304" pitchFamily="18" charset="0"/>
              </a:rPr>
              <a:t> 1, </a:t>
            </a:r>
            <a:r>
              <a:rPr lang="en-GB" sz="3200">
                <a:latin typeface="Times New Roman" panose="02020603050405020304" pitchFamily="18" charset="0"/>
                <a:cs typeface="Times New Roman" panose="02020603050405020304" pitchFamily="18" charset="0"/>
              </a:rPr>
              <a:t>rồi</a:t>
            </a:r>
            <a:r>
              <a:rPr lang="vi-VN" sz="3200">
                <a:cs typeface="Times New Roman" panose="02020603050405020304" pitchFamily="18" charset="0"/>
              </a:rPr>
              <a:t> đưa tay chạm tay </a:t>
            </a:r>
            <a:r>
              <a:rPr lang="en-GB" sz="3200">
                <a:latin typeface="Times New Roman" panose="02020603050405020304" pitchFamily="18" charset="0"/>
                <a:cs typeface="Times New Roman" panose="02020603050405020304" pitchFamily="18" charset="0"/>
              </a:rPr>
              <a:t>số</a:t>
            </a:r>
            <a:r>
              <a:rPr lang="vi-VN" sz="3200">
                <a:cs typeface="Times New Roman" panose="02020603050405020304" pitchFamily="18" charset="0"/>
              </a:rPr>
              <a:t> 3. Trò chơi cứ tiếp tục như vậy cho đến hết, đội nào xong trước, ít phạm quy là thắng.</a:t>
            </a:r>
            <a:endParaRPr lang="en-GB" sz="3200">
              <a:latin typeface="Times New Roman" panose="02020603050405020304" pitchFamily="18" charset="0"/>
              <a:cs typeface="Times New Roman" panose="02020603050405020304" pitchFamily="18" charset="0"/>
            </a:endParaRPr>
          </a:p>
          <a:p>
            <a:r>
              <a:rPr lang="vi-VN" sz="3200">
                <a:cs typeface="Times New Roman" panose="02020603050405020304" pitchFamily="18" charset="0"/>
              </a:rPr>
              <a:t>Các trường hợp phạm quy :</a:t>
            </a:r>
            <a:endParaRPr lang="en-GB" sz="3200" i="1">
              <a:latin typeface="Times New Roman" panose="02020603050405020304" pitchFamily="18" charset="0"/>
              <a:cs typeface="Times New Roman" panose="02020603050405020304" pitchFamily="18" charset="0"/>
            </a:endParaRPr>
          </a:p>
          <a:p>
            <a:pPr lvl="0"/>
            <a:r>
              <a:rPr lang="vi-VN" sz="3200">
                <a:cs typeface="Times New Roman" panose="02020603050405020304" pitchFamily="18" charset="0"/>
              </a:rPr>
              <a:t>Xuất phát trước lệnh hoặc trước khi chạm tay bạn bật trước.</a:t>
            </a:r>
            <a:endParaRPr lang="en-GB" sz="3200">
              <a:latin typeface="Times New Roman" panose="02020603050405020304" pitchFamily="18" charset="0"/>
              <a:cs typeface="Times New Roman" panose="02020603050405020304" pitchFamily="18" charset="0"/>
            </a:endParaRPr>
          </a:p>
          <a:p>
            <a:pPr lvl="0"/>
            <a:r>
              <a:rPr lang="vi-VN" sz="3200">
                <a:cs typeface="Times New Roman" panose="02020603050405020304" pitchFamily="18" charset="0"/>
              </a:rPr>
              <a:t>Chưa bật đến vạch giới hạn đã quay lại.</a:t>
            </a:r>
            <a:endParaRPr lang="en-GB" sz="3200"/>
          </a:p>
        </p:txBody>
      </p:sp>
    </p:spTree>
    <p:extLst>
      <p:ext uri="{BB962C8B-B14F-4D97-AF65-F5344CB8AC3E}">
        <p14:creationId xmlns:p14="http://schemas.microsoft.com/office/powerpoint/2010/main" val="376823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latin typeface="Times New Roman" panose="02020603050405020304" pitchFamily="18" charset="0"/>
                <a:cs typeface="Times New Roman" panose="02020603050405020304" pitchFamily="18" charset="0"/>
              </a:rPr>
              <a:t>III. Bài tập về nhà</a:t>
            </a:r>
            <a:endParaRPr lang="en-GB">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r>
              <a:rPr lang="en-GB" sz="8800" smtClean="0">
                <a:latin typeface="Times New Roman" panose="02020603050405020304" pitchFamily="18" charset="0"/>
                <a:cs typeface="Times New Roman" panose="02020603050405020304" pitchFamily="18" charset="0"/>
              </a:rPr>
              <a:t>Các em học sinh tự nghiên cứu ở nhà.</a:t>
            </a:r>
            <a:endParaRPr lang="en-GB" sz="8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01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Mục Lục</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a:bodyPr>
          <a:lstStyle/>
          <a:p>
            <a:pPr marL="514350" indent="-514350">
              <a:buFont typeface="+mj-lt"/>
              <a:buAutoNum type="romanUcPeriod"/>
            </a:pPr>
            <a:r>
              <a:rPr lang="en-VN" dirty="0">
                <a:latin typeface="Times New Roman" panose="02020603050405020304" pitchFamily="18" charset="0"/>
                <a:cs typeface="Times New Roman" panose="02020603050405020304" pitchFamily="18" charset="0"/>
              </a:rPr>
              <a:t> </a:t>
            </a:r>
            <a:r>
              <a:rPr lang="en-VN">
                <a:latin typeface="Times New Roman" panose="02020603050405020304" pitchFamily="18" charset="0"/>
                <a:cs typeface="Times New Roman" panose="02020603050405020304" pitchFamily="18" charset="0"/>
                <a:hlinkClick r:id="rId2" action="ppaction://hlinksldjump"/>
              </a:rPr>
              <a:t>Mục </a:t>
            </a:r>
            <a:r>
              <a:rPr lang="en-VN" smtClean="0">
                <a:latin typeface="Times New Roman" panose="02020603050405020304" pitchFamily="18" charset="0"/>
                <a:cs typeface="Times New Roman" panose="02020603050405020304" pitchFamily="18" charset="0"/>
                <a:hlinkClick r:id="rId2" action="ppaction://hlinksldjump"/>
              </a:rPr>
              <a:t>tiêu</a:t>
            </a:r>
            <a:endParaRPr lang="en-VN"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VN">
                <a:latin typeface="Times New Roman" panose="02020603050405020304" pitchFamily="18" charset="0"/>
                <a:cs typeface="Times New Roman" panose="02020603050405020304" pitchFamily="18" charset="0"/>
                <a:hlinkClick r:id="rId3" action="ppaction://hlinksldjump"/>
              </a:rPr>
              <a:t>Nội </a:t>
            </a:r>
            <a:r>
              <a:rPr lang="en-VN" smtClean="0">
                <a:latin typeface="Times New Roman" panose="02020603050405020304" pitchFamily="18" charset="0"/>
                <a:cs typeface="Times New Roman" panose="02020603050405020304" pitchFamily="18" charset="0"/>
                <a:hlinkClick r:id="rId3" action="ppaction://hlinksldjump"/>
              </a:rPr>
              <a:t>dung</a:t>
            </a:r>
            <a:endParaRPr lang="en-GB" smtClean="0">
              <a:latin typeface="Times New Roman" panose="02020603050405020304" pitchFamily="18" charset="0"/>
              <a:cs typeface="Times New Roman" panose="02020603050405020304" pitchFamily="18" charset="0"/>
            </a:endParaRPr>
          </a:p>
          <a:p>
            <a:pPr marL="514350" indent="-514350">
              <a:buFont typeface="+mj-lt"/>
              <a:buAutoNum type="romanUcPeriod"/>
            </a:pPr>
            <a:r>
              <a:rPr lang="en-GB" u="sng" smtClean="0">
                <a:solidFill>
                  <a:schemeClr val="accent1"/>
                </a:solidFill>
                <a:latin typeface="Times New Roman" panose="02020603050405020304" pitchFamily="18" charset="0"/>
                <a:cs typeface="Times New Roman" panose="02020603050405020304" pitchFamily="18" charset="0"/>
              </a:rPr>
              <a:t>Bài tập về nhà</a:t>
            </a:r>
            <a:endParaRPr lang="en-VN" u="sng" dirty="0">
              <a:solidFill>
                <a:schemeClr val="accent1"/>
              </a:solidFill>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2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 Mục tiêu</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744583" y="2556932"/>
            <a:ext cx="10737668" cy="3543422"/>
          </a:xfrm>
        </p:spPr>
        <p:txBody>
          <a:bodyPr>
            <a:normAutofit/>
          </a:bodyPr>
          <a:lstStyle/>
          <a:p>
            <a:pPr lvl="0"/>
            <a:r>
              <a:rPr lang="en-GB" sz="5400" smtClean="0">
                <a:latin typeface="Times New Roman" panose="02020603050405020304" pitchFamily="18" charset="0"/>
                <a:cs typeface="Times New Roman" panose="02020603050405020304" pitchFamily="18" charset="0"/>
              </a:rPr>
              <a:t>Học sinh </a:t>
            </a:r>
            <a:r>
              <a:rPr lang="en-GB" sz="5400">
                <a:latin typeface="Times New Roman" panose="02020603050405020304" pitchFamily="18" charset="0"/>
                <a:cs typeface="Times New Roman" panose="02020603050405020304" pitchFamily="18" charset="0"/>
              </a:rPr>
              <a:t>b</a:t>
            </a:r>
            <a:r>
              <a:rPr lang="vi-VN" sz="5400" smtClean="0">
                <a:latin typeface="Times New Roman" panose="02020603050405020304" pitchFamily="18" charset="0"/>
                <a:cs typeface="Times New Roman" panose="02020603050405020304" pitchFamily="18" charset="0"/>
              </a:rPr>
              <a:t>iết </a:t>
            </a:r>
            <a:r>
              <a:rPr lang="vi-VN" sz="5400">
                <a:latin typeface="Times New Roman" panose="02020603050405020304" pitchFamily="18" charset="0"/>
                <a:cs typeface="Times New Roman" panose="02020603050405020304" pitchFamily="18" charset="0"/>
              </a:rPr>
              <a:t>cách </a:t>
            </a:r>
            <a:r>
              <a:rPr lang="en-GB" sz="5400">
                <a:latin typeface="Times New Roman" panose="02020603050405020304" pitchFamily="18" charset="0"/>
                <a:cs typeface="Times New Roman" panose="02020603050405020304" pitchFamily="18" charset="0"/>
              </a:rPr>
              <a:t>m</a:t>
            </a:r>
            <a:r>
              <a:rPr lang="vi-VN" sz="5400" smtClean="0">
                <a:latin typeface="Times New Roman" panose="02020603050405020304" pitchFamily="18" charset="0"/>
                <a:cs typeface="Times New Roman" panose="02020603050405020304" pitchFamily="18" charset="0"/>
              </a:rPr>
              <a:t>ột s</a:t>
            </a:r>
            <a:r>
              <a:rPr lang="en-GB" sz="5400" smtClean="0">
                <a:latin typeface="Times New Roman" panose="02020603050405020304" pitchFamily="18" charset="0"/>
                <a:cs typeface="Times New Roman" panose="02020603050405020304" pitchFamily="18" charset="0"/>
              </a:rPr>
              <a:t>ố</a:t>
            </a:r>
            <a:r>
              <a:rPr lang="vi-VN" sz="5400" smtClean="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trò </a:t>
            </a:r>
            <a:r>
              <a:rPr lang="vi-VN" sz="5400" smtClean="0">
                <a:latin typeface="Times New Roman" panose="02020603050405020304" pitchFamily="18" charset="0"/>
                <a:cs typeface="Times New Roman" panose="02020603050405020304" pitchFamily="18" charset="0"/>
              </a:rPr>
              <a:t>ch</a:t>
            </a:r>
            <a:r>
              <a:rPr lang="en-GB" sz="5400">
                <a:latin typeface="Times New Roman" panose="02020603050405020304" pitchFamily="18" charset="0"/>
                <a:cs typeface="Times New Roman" panose="02020603050405020304" pitchFamily="18" charset="0"/>
              </a:rPr>
              <a:t>ơ</a:t>
            </a:r>
            <a:r>
              <a:rPr lang="vi-VN" sz="5400" smtClean="0">
                <a:latin typeface="Times New Roman" panose="02020603050405020304" pitchFamily="18" charset="0"/>
                <a:cs typeface="Times New Roman" panose="02020603050405020304" pitchFamily="18" charset="0"/>
              </a:rPr>
              <a:t>i</a:t>
            </a:r>
            <a:r>
              <a:rPr lang="vi-VN" sz="5400">
                <a:latin typeface="Times New Roman" panose="02020603050405020304" pitchFamily="18" charset="0"/>
                <a:cs typeface="Times New Roman" panose="02020603050405020304" pitchFamily="18" charset="0"/>
              </a:rPr>
              <a:t>, động tác </a:t>
            </a:r>
            <a:r>
              <a:rPr lang="vi-VN" sz="5400" smtClean="0">
                <a:latin typeface="Times New Roman" panose="02020603050405020304" pitchFamily="18" charset="0"/>
                <a:cs typeface="Times New Roman" panose="02020603050405020304" pitchFamily="18" charset="0"/>
              </a:rPr>
              <a:t>b</a:t>
            </a:r>
            <a:r>
              <a:rPr lang="en-GB" sz="5400" smtClean="0">
                <a:latin typeface="Times New Roman" panose="02020603050405020304" pitchFamily="18" charset="0"/>
                <a:cs typeface="Times New Roman" panose="02020603050405020304" pitchFamily="18" charset="0"/>
              </a:rPr>
              <a:t>ộ</a:t>
            </a:r>
            <a:r>
              <a:rPr lang="vi-VN" sz="5400" smtClean="0">
                <a:latin typeface="Times New Roman" panose="02020603050405020304" pitchFamily="18" charset="0"/>
                <a:cs typeface="Times New Roman" panose="02020603050405020304" pitchFamily="18" charset="0"/>
              </a:rPr>
              <a:t> tr</a:t>
            </a:r>
            <a:r>
              <a:rPr lang="en-GB" sz="5400" smtClean="0">
                <a:latin typeface="Times New Roman" panose="02020603050405020304" pitchFamily="18" charset="0"/>
                <a:cs typeface="Times New Roman" panose="02020603050405020304" pitchFamily="18" charset="0"/>
              </a:rPr>
              <a:t>ợ</a:t>
            </a:r>
            <a:r>
              <a:rPr lang="vi-VN" sz="5400" smtClean="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kĩ thuật và phát triển thể </a:t>
            </a:r>
            <a:r>
              <a:rPr lang="fr-FR" sz="5400">
                <a:latin typeface="Times New Roman" panose="02020603050405020304" pitchFamily="18" charset="0"/>
                <a:cs typeface="Times New Roman" panose="02020603050405020304" pitchFamily="18" charset="0"/>
              </a:rPr>
              <a:t>l</a:t>
            </a:r>
            <a:r>
              <a:rPr lang="vi-VN" sz="5400" smtClean="0">
                <a:latin typeface="Times New Roman" panose="02020603050405020304" pitchFamily="18" charset="0"/>
                <a:cs typeface="Times New Roman" panose="02020603050405020304" pitchFamily="18" charset="0"/>
              </a:rPr>
              <a:t>ực</a:t>
            </a:r>
            <a:r>
              <a:rPr lang="en-GB" sz="5400" smtClean="0">
                <a:latin typeface="Times New Roman" panose="02020603050405020304" pitchFamily="18" charset="0"/>
                <a:cs typeface="Times New Roman" panose="02020603050405020304" pitchFamily="18" charset="0"/>
              </a:rPr>
              <a:t> trong môn nhảy xa.</a:t>
            </a:r>
            <a:endParaRPr lang="en-GB" sz="5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9015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II. Nội dung</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862149" y="2556932"/>
            <a:ext cx="10702322" cy="3660988"/>
          </a:xfrm>
        </p:spPr>
        <p:txBody>
          <a:bodyPr>
            <a:normAutofit fontScale="77500" lnSpcReduction="20000"/>
          </a:bodyPr>
          <a:lstStyle/>
          <a:p>
            <a:pPr marL="0" indent="0">
              <a:spcBef>
                <a:spcPct val="50000"/>
              </a:spcBef>
              <a:buNone/>
            </a:pPr>
            <a:r>
              <a:rPr lang="en-GB" sz="2600" b="1" u="sng" smtClean="0">
                <a:latin typeface="Times New Roman" panose="02020603050405020304" pitchFamily="18" charset="0"/>
                <a:cs typeface="Times New Roman" panose="02020603050405020304" pitchFamily="18" charset="0"/>
              </a:rPr>
              <a:t>A .Những bài tập bổ trợ:</a:t>
            </a:r>
          </a:p>
          <a:p>
            <a:pPr marL="0" indent="0">
              <a:spcBef>
                <a:spcPct val="50000"/>
              </a:spcBef>
              <a:buNone/>
            </a:pPr>
            <a:r>
              <a:rPr lang="en-GB" sz="2600" b="1" u="sng" smtClean="0">
                <a:latin typeface="Times New Roman" panose="02020603050405020304" pitchFamily="18" charset="0"/>
                <a:cs typeface="Times New Roman" panose="02020603050405020304" pitchFamily="18" charset="0"/>
              </a:rPr>
              <a:t> </a:t>
            </a:r>
            <a:r>
              <a:rPr lang="vi-VN" sz="2600" b="1" i="1" u="sng">
                <a:latin typeface="Times New Roman" panose="02020603050405020304" pitchFamily="18" charset="0"/>
                <a:cs typeface="Times New Roman" panose="02020603050405020304" pitchFamily="18" charset="0"/>
              </a:rPr>
              <a:t>Bài tập </a:t>
            </a:r>
            <a:r>
              <a:rPr lang="en-GB" sz="2600" b="1" i="1" u="sng" smtClean="0">
                <a:latin typeface="Times New Roman" panose="02020603050405020304" pitchFamily="18" charset="0"/>
                <a:cs typeface="Times New Roman" panose="02020603050405020304" pitchFamily="18" charset="0"/>
              </a:rPr>
              <a:t>1 : </a:t>
            </a:r>
            <a:r>
              <a:rPr lang="vi-VN" sz="2600" smtClean="0">
                <a:latin typeface="Times New Roman" panose="02020603050405020304" pitchFamily="18" charset="0"/>
                <a:cs typeface="Times New Roman" panose="02020603050405020304" pitchFamily="18" charset="0"/>
              </a:rPr>
              <a:t>Tập </a:t>
            </a:r>
            <a:r>
              <a:rPr lang="vi-VN" sz="2600">
                <a:latin typeface="Times New Roman" panose="02020603050405020304" pitchFamily="18" charset="0"/>
                <a:cs typeface="Times New Roman" panose="02020603050405020304" pitchFamily="18" charset="0"/>
              </a:rPr>
              <a:t>mô phỏng giai đoạn trên </a:t>
            </a:r>
            <a:r>
              <a:rPr lang="vi-VN" sz="2600" smtClean="0">
                <a:latin typeface="Times New Roman" panose="02020603050405020304" pitchFamily="18" charset="0"/>
                <a:cs typeface="Times New Roman" panose="02020603050405020304" pitchFamily="18" charset="0"/>
              </a:rPr>
              <a:t>không</a:t>
            </a:r>
            <a:r>
              <a:rPr lang="en-GB" sz="2600" smtClean="0">
                <a:latin typeface="Times New Roman" panose="02020603050405020304" pitchFamily="18" charset="0"/>
                <a:cs typeface="Times New Roman" panose="02020603050405020304" pitchFamily="18" charset="0"/>
              </a:rPr>
              <a:t> :</a:t>
            </a:r>
          </a:p>
          <a:p>
            <a:pPr marL="0" indent="0">
              <a:spcBef>
                <a:spcPct val="50000"/>
              </a:spcBef>
              <a:buNone/>
            </a:pPr>
            <a:r>
              <a:rPr lang="vi-VN" sz="2600" i="1">
                <a:latin typeface="Times New Roman" panose="02020603050405020304" pitchFamily="18" charset="0"/>
                <a:cs typeface="Times New Roman" panose="02020603050405020304" pitchFamily="18" charset="0"/>
              </a:rPr>
              <a:t>Chuẩn bị :</a:t>
            </a:r>
            <a:r>
              <a:rPr lang="vi-VN" sz="2600">
                <a:latin typeface="Times New Roman" panose="02020603050405020304" pitchFamily="18" charset="0"/>
                <a:cs typeface="Times New Roman" panose="02020603050405020304" pitchFamily="18" charset="0"/>
              </a:rPr>
              <a:t> Đứng ờ tư thế “Bước bộ trên không”.</a:t>
            </a:r>
            <a:endParaRPr lang="en-GB" sz="2600">
              <a:latin typeface="Times New Roman" panose="02020603050405020304" pitchFamily="18" charset="0"/>
              <a:cs typeface="Times New Roman" panose="02020603050405020304" pitchFamily="18" charset="0"/>
            </a:endParaRPr>
          </a:p>
          <a:p>
            <a:pPr marL="0" lvl="0" indent="0">
              <a:spcBef>
                <a:spcPct val="50000"/>
              </a:spcBef>
              <a:buNone/>
            </a:pPr>
            <a:r>
              <a:rPr lang="vi-VN" sz="2600">
                <a:latin typeface="Times New Roman" panose="02020603050405020304" pitchFamily="18" charset="0"/>
                <a:cs typeface="Times New Roman" panose="02020603050405020304" pitchFamily="18" charset="0"/>
              </a:rPr>
              <a:t>Động tác </a:t>
            </a:r>
            <a:r>
              <a:rPr lang="vi-VN" sz="2600" smtClean="0">
                <a:latin typeface="Times New Roman" panose="02020603050405020304" pitchFamily="18" charset="0"/>
                <a:cs typeface="Times New Roman" panose="02020603050405020304" pitchFamily="18" charset="0"/>
              </a:rPr>
              <a:t>:</a:t>
            </a:r>
            <a:r>
              <a:rPr lang="en-GB" sz="2600" smtClean="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Duỗi </a:t>
            </a:r>
            <a:r>
              <a:rPr lang="vi-VN" sz="2600">
                <a:latin typeface="Times New Roman" panose="02020603050405020304" pitchFamily="18" charset="0"/>
                <a:cs typeface="Times New Roman" panose="02020603050405020304" pitchFamily="18" charset="0"/>
              </a:rPr>
              <a:t>cẳng chân đá lăng, đồng thời đưa hai tay ra trước - lên cao (khuỷu tay bên chân lăng co thấp hơn vai, khuỷu tay bên chân giậm nháy co cao ngang vai</a:t>
            </a:r>
            <a:r>
              <a:rPr lang="vi-VN" sz="2600" smtClean="0">
                <a:latin typeface="Times New Roman" panose="02020603050405020304" pitchFamily="18" charset="0"/>
                <a:cs typeface="Times New Roman" panose="02020603050405020304" pitchFamily="18" charset="0"/>
              </a:rPr>
              <a:t>)</a:t>
            </a:r>
            <a:r>
              <a:rPr lang="en-GB" sz="2600" smtClean="0">
                <a:latin typeface="Times New Roman" panose="02020603050405020304" pitchFamily="18" charset="0"/>
                <a:cs typeface="Times New Roman" panose="02020603050405020304" pitchFamily="18" charset="0"/>
              </a:rPr>
              <a:t>.</a:t>
            </a:r>
            <a:endParaRPr lang="en-GB" sz="2600">
              <a:latin typeface="Times New Roman" panose="02020603050405020304" pitchFamily="18" charset="0"/>
              <a:cs typeface="Times New Roman" panose="02020603050405020304" pitchFamily="18" charset="0"/>
            </a:endParaRPr>
          </a:p>
          <a:p>
            <a:pPr marL="0" lvl="0" indent="0">
              <a:spcBef>
                <a:spcPct val="50000"/>
              </a:spcBef>
              <a:buNone/>
            </a:pPr>
            <a:r>
              <a:rPr lang="vi-VN" sz="2600">
                <a:latin typeface="Times New Roman" panose="02020603050405020304" pitchFamily="18" charset="0"/>
                <a:cs typeface="Times New Roman" panose="02020603050405020304" pitchFamily="18" charset="0"/>
              </a:rPr>
              <a:t>Hạ chân lăng từ trên - xuống dưới miết ra sau, đóng thời hai tay tiếp tục đưa </a:t>
            </a:r>
            <a:r>
              <a:rPr lang="vi-VN" sz="2600" smtClean="0">
                <a:latin typeface="Times New Roman" panose="02020603050405020304" pitchFamily="18" charset="0"/>
                <a:cs typeface="Times New Roman" panose="02020603050405020304" pitchFamily="18" charset="0"/>
              </a:rPr>
              <a:t>l</a:t>
            </a:r>
            <a:r>
              <a:rPr lang="en-GB" sz="2600">
                <a:latin typeface="Times New Roman" panose="02020603050405020304" pitchFamily="18" charset="0"/>
                <a:cs typeface="Times New Roman" panose="02020603050405020304" pitchFamily="18" charset="0"/>
              </a:rPr>
              <a:t>ê</a:t>
            </a:r>
            <a:r>
              <a:rPr lang="vi-VN" sz="2600" smtClean="0">
                <a:latin typeface="Times New Roman" panose="02020603050405020304" pitchFamily="18" charset="0"/>
                <a:cs typeface="Times New Roman" panose="02020603050405020304" pitchFamily="18" charset="0"/>
              </a:rPr>
              <a:t>n </a:t>
            </a:r>
            <a:r>
              <a:rPr lang="vi-VN" sz="2600">
                <a:latin typeface="Times New Roman" panose="02020603050405020304" pitchFamily="18" charset="0"/>
                <a:cs typeface="Times New Roman" panose="02020603050405020304" pitchFamily="18" charset="0"/>
              </a:rPr>
              <a:t>cao ưỡn thân.</a:t>
            </a:r>
            <a:endParaRPr lang="en-GB" sz="2600">
              <a:latin typeface="Times New Roman" panose="02020603050405020304" pitchFamily="18" charset="0"/>
              <a:cs typeface="Times New Roman" panose="02020603050405020304" pitchFamily="18" charset="0"/>
            </a:endParaRPr>
          </a:p>
          <a:p>
            <a:pPr lvl="0"/>
            <a:r>
              <a:rPr lang="vi-VN" sz="2600">
                <a:latin typeface="Times New Roman" panose="02020603050405020304" pitchFamily="18" charset="0"/>
                <a:cs typeface="Times New Roman" panose="02020603050405020304" pitchFamily="18" charset="0"/>
              </a:rPr>
              <a:t>Bật nhảy lên cao - ra </a:t>
            </a:r>
            <a:r>
              <a:rPr lang="vi-VN" sz="2600" smtClean="0">
                <a:latin typeface="Times New Roman" panose="02020603050405020304" pitchFamily="18" charset="0"/>
                <a:cs typeface="Times New Roman" panose="02020603050405020304" pitchFamily="18" charset="0"/>
              </a:rPr>
              <a:t>trước,</a:t>
            </a:r>
            <a:r>
              <a:rPr lang="en-GB" sz="2600" smtClean="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gập </a:t>
            </a:r>
            <a:r>
              <a:rPr lang="vi-VN" sz="2600">
                <a:latin typeface="Times New Roman" panose="02020603050405020304" pitchFamily="18" charset="0"/>
                <a:cs typeface="Times New Roman" panose="02020603050405020304" pitchFamily="18" charset="0"/>
              </a:rPr>
              <a:t>thân kết hợp với </a:t>
            </a:r>
            <a:r>
              <a:rPr lang="vi-VN" sz="2600" smtClean="0">
                <a:latin typeface="Times New Roman" panose="02020603050405020304" pitchFamily="18" charset="0"/>
                <a:cs typeface="Times New Roman" panose="02020603050405020304" pitchFamily="18" charset="0"/>
              </a:rPr>
              <a:t>đánh</a:t>
            </a:r>
            <a:r>
              <a:rPr lang="en-GB" sz="2600" smtClean="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hai</a:t>
            </a:r>
            <a:r>
              <a:rPr lang="en-GB" sz="260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tay</a:t>
            </a:r>
            <a:r>
              <a:rPr lang="en-GB" sz="260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và vươn</a:t>
            </a:r>
            <a:r>
              <a:rPr lang="en-GB" sz="2600" smtClean="0">
                <a:latin typeface="Times New Roman" panose="02020603050405020304" pitchFamily="18" charset="0"/>
                <a:cs typeface="Times New Roman" panose="02020603050405020304" pitchFamily="18" charset="0"/>
              </a:rPr>
              <a:t> </a:t>
            </a:r>
            <a:r>
              <a:rPr lang="en-GB" sz="2600">
                <a:latin typeface="Times New Roman" panose="02020603050405020304" pitchFamily="18" charset="0"/>
                <a:cs typeface="Times New Roman" panose="02020603050405020304" pitchFamily="18" charset="0"/>
              </a:rPr>
              <a:t>v</a:t>
            </a:r>
            <a:r>
              <a:rPr lang="vi-VN" sz="2600" smtClean="0">
                <a:latin typeface="Times New Roman" panose="02020603050405020304" pitchFamily="18" charset="0"/>
                <a:cs typeface="Times New Roman" panose="02020603050405020304" pitchFamily="18" charset="0"/>
              </a:rPr>
              <a:t>ai</a:t>
            </a:r>
            <a:r>
              <a:rPr lang="en-GB" sz="2600" smtClean="0">
                <a:latin typeface="Times New Roman" panose="02020603050405020304" pitchFamily="18" charset="0"/>
                <a:cs typeface="Times New Roman" panose="02020603050405020304" pitchFamily="18" charset="0"/>
              </a:rPr>
              <a:t>.</a:t>
            </a:r>
            <a:endParaRPr lang="en-GB" sz="2600">
              <a:latin typeface="Times New Roman" panose="02020603050405020304" pitchFamily="18" charset="0"/>
              <a:cs typeface="Times New Roman" panose="02020603050405020304" pitchFamily="18" charset="0"/>
            </a:endParaRPr>
          </a:p>
          <a:p>
            <a:r>
              <a:rPr lang="vi-VN" sz="2600">
                <a:latin typeface="Times New Roman" panose="02020603050405020304" pitchFamily="18" charset="0"/>
                <a:cs typeface="Times New Roman" panose="02020603050405020304" pitchFamily="18" charset="0"/>
              </a:rPr>
              <a:t>chân ra trước tiếp đất (có </a:t>
            </a:r>
            <a:r>
              <a:rPr lang="vi-VN" sz="2600" smtClean="0">
                <a:latin typeface="Times New Roman" panose="02020603050405020304" pitchFamily="18" charset="0"/>
                <a:cs typeface="Times New Roman" panose="02020603050405020304" pitchFamily="18" charset="0"/>
              </a:rPr>
              <a:t>chùng</a:t>
            </a:r>
            <a:r>
              <a:rPr lang="en-GB" sz="260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châ</a:t>
            </a:r>
            <a:r>
              <a:rPr lang="en-GB" sz="2600" smtClean="0">
                <a:latin typeface="Times New Roman" panose="02020603050405020304" pitchFamily="18" charset="0"/>
                <a:cs typeface="Times New Roman" panose="02020603050405020304" pitchFamily="18" charset="0"/>
              </a:rPr>
              <a:t>n để</a:t>
            </a:r>
            <a:r>
              <a:rPr lang="vi-VN" sz="2600" smtClean="0">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giảm chấn động</a:t>
            </a:r>
            <a:r>
              <a:rPr lang="vi-VN" sz="2600" smtClean="0">
                <a:latin typeface="Times New Roman" panose="02020603050405020304" pitchFamily="18" charset="0"/>
                <a:cs typeface="Times New Roman" panose="02020603050405020304" pitchFamily="18" charset="0"/>
              </a:rPr>
              <a:t>).Ở</a:t>
            </a:r>
            <a:r>
              <a:rPr lang="en-GB" sz="2600" smtClean="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bài</a:t>
            </a:r>
            <a:r>
              <a:rPr lang="en-GB" sz="260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tập nà</a:t>
            </a:r>
            <a:r>
              <a:rPr lang="en-GB" sz="2600" smtClean="0">
                <a:latin typeface="Times New Roman" panose="02020603050405020304" pitchFamily="18" charset="0"/>
                <a:cs typeface="Times New Roman" panose="02020603050405020304" pitchFamily="18" charset="0"/>
              </a:rPr>
              <a:t>y </a:t>
            </a:r>
            <a:r>
              <a:rPr lang="vi-VN" sz="2600" smtClean="0">
                <a:latin typeface="Times New Roman" panose="02020603050405020304" pitchFamily="18" charset="0"/>
                <a:cs typeface="Times New Roman" panose="02020603050405020304" pitchFamily="18" charset="0"/>
              </a:rPr>
              <a:t>tập</a:t>
            </a:r>
            <a:r>
              <a:rPr lang="en-GB" sz="260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trung </a:t>
            </a:r>
            <a:r>
              <a:rPr lang="vi-VN" sz="2600">
                <a:latin typeface="Times New Roman" panose="02020603050405020304" pitchFamily="18" charset="0"/>
                <a:cs typeface="Times New Roman" panose="02020603050405020304" pitchFamily="18" charset="0"/>
              </a:rPr>
              <a:t>thực hiện giai đoạn trên không.</a:t>
            </a:r>
            <a:endParaRPr lang="en-GB" sz="2600">
              <a:latin typeface="Times New Roman" panose="02020603050405020304" pitchFamily="18" charset="0"/>
              <a:cs typeface="Times New Roman" panose="02020603050405020304" pitchFamily="18" charset="0"/>
            </a:endParaRPr>
          </a:p>
          <a:p>
            <a:pPr marL="0" indent="0">
              <a:spcBef>
                <a:spcPct val="50000"/>
              </a:spcBef>
              <a:buNone/>
            </a:pPr>
            <a:endParaRPr lang="en-GB" sz="3800" smtClean="0">
              <a:cs typeface="Times New Roman" panose="02020603050405020304" pitchFamily="18" charset="0"/>
            </a:endParaRPr>
          </a:p>
          <a:p>
            <a:pPr marL="742950" indent="-742950">
              <a:spcBef>
                <a:spcPct val="50000"/>
              </a:spcBef>
              <a:buFont typeface="+mj-lt"/>
              <a:buAutoNum type="arabicPeriod"/>
            </a:pPr>
            <a:endParaRPr lang="en-GB" sz="3800" smtClean="0">
              <a:cs typeface="Times New Roman" panose="02020603050405020304" pitchFamily="18" charset="0"/>
            </a:endParaRPr>
          </a:p>
        </p:txBody>
      </p:sp>
      <p:sp>
        <p:nvSpPr>
          <p:cNvPr id="4" name="Rectangle 1"/>
          <p:cNvSpPr>
            <a:spLocks noChangeArrowheads="1"/>
          </p:cNvSpPr>
          <p:nvPr/>
        </p:nvSpPr>
        <p:spPr bwMode="auto">
          <a:xfrm>
            <a:off x="1517650" y="2733913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Kỹ thuật chạy cự ly trung bình có thể chia thành các giai đoạn: xuất phát, chạy</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143000" y="2736865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giữa quãng và về đích. Khác với chạy cự ly ngắn, chạy cự ly trung bình có độ dài bước</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143000" y="273989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nhỏ hơn, tư thế thân trên thẳng hơn, chân lăng nâng gối thấp hơn, việc duỗi thẳng chân</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143000" y="2742930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đạp sau không đột ngột, thở có nhịp điệu và sâu hơn. Cự ly chạy trung bình gồm:</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143000" y="2746232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800m và 1500m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70050" y="2735437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Kỹ thuật chạy cự ly trung bình có thể chia thành các giai đoạn: xuất phát, chạy</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295400" y="2738389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giữa quãng và về đích. Khác với chạy cự ly ngắn, chạy cự ly trung bình có độ dài bước</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295400" y="2741422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nhỏ hơn, tư thế thân trên thẳng hơn, chân lăng nâng gối thấp hơn, việc duỗi thẳng chân</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295400" y="2744454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đạp sau không đột ngột, thở có nhịp điệu và sâu hơn. Cự ly chạy trung bình gồm:</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295400" y="2747756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800m và 1500m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1822450" y="2736961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Kỹ thuật chạy cự ly trung bình có thể chia thành các giai đoạn: xuất phát, chạy</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1447800" y="2739913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giữa quãng và về đích. Khác với chạy cự ly ngắn, chạy cự ly trung bình có độ dài bước</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1447800" y="2742946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nhỏ hơn, tư thế thân trên thẳng hơn, chân lăng nâng gối thấp hơn, việc duỗi thẳng chân</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1447800" y="2745978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đạp sau không đột ngột, thở có nhịp điệu và sâu hơn. Cự ly chạy trung bình gồm:</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447800" y="2749280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800m và 1500m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556626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latin typeface="Times New Roman" panose="02020603050405020304" pitchFamily="18" charset="0"/>
                <a:cs typeface="Times New Roman" panose="02020603050405020304" pitchFamily="18" charset="0"/>
              </a:rPr>
              <a:t>Giai đoạn trên không</a:t>
            </a:r>
            <a:endParaRPr lang="en-GB"/>
          </a:p>
        </p:txBody>
      </p:sp>
      <p:pic>
        <p:nvPicPr>
          <p:cNvPr id="4" name="Content Placeholder 3" descr="C:\Users\ADMINI~1\AppData\Local\Temp\FineReader11\media\image55.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96835" y="2586445"/>
            <a:ext cx="10502536" cy="3553097"/>
          </a:xfrm>
          <a:prstGeom prst="rect">
            <a:avLst/>
          </a:prstGeom>
          <a:noFill/>
          <a:ln>
            <a:noFill/>
          </a:ln>
        </p:spPr>
      </p:pic>
    </p:spTree>
    <p:extLst>
      <p:ext uri="{BB962C8B-B14F-4D97-AF65-F5344CB8AC3E}">
        <p14:creationId xmlns:p14="http://schemas.microsoft.com/office/powerpoint/2010/main" val="3732370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3143" y="653143"/>
            <a:ext cx="10907486" cy="5706690"/>
          </a:xfrm>
          <a:prstGeom prst="rect">
            <a:avLst/>
          </a:prstGeom>
        </p:spPr>
        <p:txBody>
          <a:bodyPr wrap="square">
            <a:spAutoFit/>
          </a:bodyPr>
          <a:lstStyle/>
          <a:p>
            <a:pPr marL="12700" indent="241300">
              <a:spcAft>
                <a:spcPts val="510"/>
              </a:spcAft>
            </a:pPr>
            <a:r>
              <a:rPr lang="vi-VN" sz="3200" b="1" i="1" u="sng"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a:t>
            </a:r>
            <a:r>
              <a:rPr lang="vi-VN" sz="3200" b="1" i="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 2 :</a:t>
            </a:r>
            <a:r>
              <a:rPr lang="vi-VN"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 giai đoạn trên không và tiếp </a:t>
            </a:r>
            <a:r>
              <a:rPr lang="vi-VN"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GB"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12700" indent="241300">
              <a:spcAft>
                <a:spcPts val="510"/>
              </a:spcAft>
            </a:pPr>
            <a:r>
              <a:rPr lang="en-GB"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 bị như bài tập 1 .</a:t>
            </a:r>
            <a:endParaRPr lang="en-GB" sz="3200" i="1" smtClean="0">
              <a:latin typeface="Times New Roman" panose="02020603050405020304" pitchFamily="18" charset="0"/>
              <a:cs typeface="Times New Roman" panose="02020603050405020304" pitchFamily="18" charset="0"/>
            </a:endParaRPr>
          </a:p>
          <a:p>
            <a:pPr marL="12700" indent="241300">
              <a:spcAft>
                <a:spcPts val="510"/>
              </a:spcAft>
            </a:pPr>
            <a:r>
              <a:rPr lang="vi-VN" sz="3200" i="1" smtClean="0">
                <a:latin typeface="Times New Roman" panose="02020603050405020304" pitchFamily="18" charset="0"/>
                <a:cs typeface="Times New Roman" panose="02020603050405020304" pitchFamily="18" charset="0"/>
              </a:rPr>
              <a:t>Động </a:t>
            </a:r>
            <a:r>
              <a:rPr lang="vi-VN" sz="3200" i="1">
                <a:latin typeface="Times New Roman" panose="02020603050405020304" pitchFamily="18" charset="0"/>
                <a:cs typeface="Times New Roman" panose="02020603050405020304" pitchFamily="18" charset="0"/>
              </a:rPr>
              <a:t>tác :</a:t>
            </a:r>
            <a:r>
              <a:rPr lang="vi-VN" sz="3200">
                <a:latin typeface="Times New Roman" panose="02020603050405020304" pitchFamily="18" charset="0"/>
                <a:cs typeface="Times New Roman" panose="02020603050405020304" pitchFamily="18" charset="0"/>
              </a:rPr>
              <a:t> Các bước thực hiện động tác như ớ bài </a:t>
            </a:r>
            <a:r>
              <a:rPr lang="vi-VN" sz="3200" smtClean="0">
                <a:latin typeface="Times New Roman" panose="02020603050405020304" pitchFamily="18" charset="0"/>
                <a:cs typeface="Times New Roman" panose="02020603050405020304" pitchFamily="18" charset="0"/>
              </a:rPr>
              <a:t>tập</a:t>
            </a:r>
            <a:r>
              <a:rPr lang="en-GB" sz="320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1</a:t>
            </a:r>
            <a:r>
              <a:rPr lang="en-GB" sz="320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nhưng </a:t>
            </a:r>
            <a:r>
              <a:rPr lang="vi-VN" sz="3200">
                <a:latin typeface="Times New Roman" panose="02020603050405020304" pitchFamily="18" charset="0"/>
                <a:cs typeface="Times New Roman" panose="02020603050405020304" pitchFamily="18" charset="0"/>
              </a:rPr>
              <a:t>sau khi tiếp đất cần bước 1 - 3 bước vể trước</a:t>
            </a:r>
            <a:r>
              <a:rPr lang="vi-VN" sz="3200" smtClean="0">
                <a:latin typeface="Times New Roman" panose="02020603050405020304" pitchFamily="18" charset="0"/>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marL="12700" indent="241300">
              <a:spcAft>
                <a:spcPts val="510"/>
              </a:spcAft>
            </a:pPr>
            <a:r>
              <a:rPr lang="vi-VN" sz="3200" b="1" i="1" u="sng">
                <a:latin typeface="Times New Roman" panose="02020603050405020304" pitchFamily="18" charset="0"/>
                <a:cs typeface="Times New Roman" panose="02020603050405020304" pitchFamily="18" charset="0"/>
              </a:rPr>
              <a:t>Bài tập 3 :</a:t>
            </a:r>
            <a:r>
              <a:rPr lang="vi-VN" sz="3200" b="1" u="sng">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Bước 1 hoặc 3 bước đà thực hiện giai </a:t>
            </a:r>
            <a:r>
              <a:rPr lang="vi-VN" sz="3200" smtClean="0">
                <a:latin typeface="Times New Roman" panose="02020603050405020304" pitchFamily="18" charset="0"/>
                <a:cs typeface="Times New Roman" panose="02020603050405020304" pitchFamily="18" charset="0"/>
              </a:rPr>
              <a:t>đoạn</a:t>
            </a:r>
            <a:r>
              <a:rPr lang="en-GB" sz="320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tr</a:t>
            </a:r>
            <a:r>
              <a:rPr lang="en-GB" sz="3200" smtClean="0">
                <a:latin typeface="Times New Roman" panose="02020603050405020304" pitchFamily="18" charset="0"/>
                <a:cs typeface="Times New Roman" panose="02020603050405020304" pitchFamily="18" charset="0"/>
              </a:rPr>
              <a:t>ê</a:t>
            </a:r>
            <a:r>
              <a:rPr lang="vi-VN" sz="3200" smtClean="0">
                <a:latin typeface="Times New Roman" panose="02020603050405020304" pitchFamily="18" charset="0"/>
                <a:cs typeface="Times New Roman" panose="02020603050405020304" pitchFamily="18" charset="0"/>
              </a:rPr>
              <a:t>n</a:t>
            </a:r>
            <a:r>
              <a:rPr lang="en-GB"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kh</a:t>
            </a:r>
            <a:r>
              <a:rPr lang="en-GB" sz="3200">
                <a:latin typeface="Times New Roman" panose="02020603050405020304" pitchFamily="18" charset="0"/>
                <a:cs typeface="Times New Roman" panose="02020603050405020304" pitchFamily="18" charset="0"/>
              </a:rPr>
              <a:t>ô</a:t>
            </a:r>
            <a:r>
              <a:rPr lang="vi-VN" sz="3200" smtClean="0">
                <a:latin typeface="Times New Roman" panose="02020603050405020304" pitchFamily="18" charset="0"/>
                <a:cs typeface="Times New Roman" panose="02020603050405020304" pitchFamily="18" charset="0"/>
              </a:rPr>
              <a:t>ng </a:t>
            </a:r>
            <a:r>
              <a:rPr lang="vi-VN" sz="3200">
                <a:latin typeface="Times New Roman" panose="02020603050405020304" pitchFamily="18" charset="0"/>
                <a:cs typeface="Times New Roman" panose="02020603050405020304" pitchFamily="18" charset="0"/>
              </a:rPr>
              <a:t>- tiếp đất</a:t>
            </a:r>
            <a:r>
              <a:rPr lang="vi-VN" sz="3200" smtClean="0">
                <a:latin typeface="Times New Roman" panose="02020603050405020304" pitchFamily="18" charset="0"/>
                <a:cs typeface="Times New Roman" panose="02020603050405020304" pitchFamily="18" charset="0"/>
              </a:rPr>
              <a:t>.</a:t>
            </a:r>
            <a:endParaRPr lang="en-GB" sz="3200" i="1" smtClean="0">
              <a:latin typeface="Times New Roman" panose="02020603050405020304" pitchFamily="18" charset="0"/>
              <a:cs typeface="Times New Roman" panose="02020603050405020304" pitchFamily="18" charset="0"/>
            </a:endParaRPr>
          </a:p>
          <a:p>
            <a:pPr marL="12700" indent="241300">
              <a:spcAft>
                <a:spcPts val="510"/>
              </a:spcAft>
            </a:pPr>
            <a:r>
              <a:rPr lang="vi-VN" sz="3200" i="1" smtClean="0">
                <a:latin typeface="Times New Roman" panose="02020603050405020304" pitchFamily="18" charset="0"/>
                <a:cs typeface="Times New Roman" panose="02020603050405020304" pitchFamily="18" charset="0"/>
              </a:rPr>
              <a:t>Chuẩn bị</a:t>
            </a:r>
            <a:r>
              <a:rPr lang="en-GB" sz="3200" i="1" smtClean="0">
                <a:latin typeface="Times New Roman" panose="02020603050405020304" pitchFamily="18" charset="0"/>
                <a:cs typeface="Times New Roman" panose="02020603050405020304" pitchFamily="18" charset="0"/>
              </a:rPr>
              <a:t> </a:t>
            </a:r>
            <a:r>
              <a:rPr lang="en-GB"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Đứng </a:t>
            </a:r>
            <a:r>
              <a:rPr lang="vi-VN" sz="3200">
                <a:latin typeface="Times New Roman" panose="02020603050405020304" pitchFamily="18" charset="0"/>
                <a:cs typeface="Times New Roman" panose="02020603050405020304" pitchFamily="18" charset="0"/>
              </a:rPr>
              <a:t>chân đá </a:t>
            </a:r>
            <a:r>
              <a:rPr lang="vi-VN" sz="3200" smtClean="0">
                <a:latin typeface="Times New Roman" panose="02020603050405020304" pitchFamily="18" charset="0"/>
                <a:cs typeface="Times New Roman" panose="02020603050405020304" pitchFamily="18" charset="0"/>
              </a:rPr>
              <a:t>l</a:t>
            </a:r>
            <a:r>
              <a:rPr lang="en-GB" sz="3200">
                <a:latin typeface="Times New Roman" panose="02020603050405020304" pitchFamily="18" charset="0"/>
                <a:cs typeface="Times New Roman" panose="02020603050405020304" pitchFamily="18" charset="0"/>
              </a:rPr>
              <a:t>ă</a:t>
            </a:r>
            <a:r>
              <a:rPr lang="vi-VN" sz="3200" smtClean="0">
                <a:latin typeface="Times New Roman" panose="02020603050405020304" pitchFamily="18" charset="0"/>
                <a:cs typeface="Times New Roman" panose="02020603050405020304" pitchFamily="18" charset="0"/>
              </a:rPr>
              <a:t>ng </a:t>
            </a:r>
            <a:r>
              <a:rPr lang="vi-VN" sz="3200">
                <a:latin typeface="Times New Roman" panose="02020603050405020304" pitchFamily="18" charset="0"/>
                <a:cs typeface="Times New Roman" panose="02020603050405020304" pitchFamily="18" charset="0"/>
              </a:rPr>
              <a:t>trước, chân giậm </a:t>
            </a:r>
            <a:r>
              <a:rPr lang="vi-VN" sz="3200" smtClean="0">
                <a:latin typeface="Times New Roman" panose="02020603050405020304" pitchFamily="18" charset="0"/>
                <a:cs typeface="Times New Roman" panose="02020603050405020304" pitchFamily="18" charset="0"/>
              </a:rPr>
              <a:t>nhảy</a:t>
            </a:r>
            <a:r>
              <a:rPr lang="en-GB" sz="320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sau</a:t>
            </a:r>
            <a:r>
              <a:rPr lang="vi-VN" sz="3200">
                <a:latin typeface="Times New Roman" panose="02020603050405020304" pitchFamily="18" charset="0"/>
                <a:cs typeface="Times New Roman" panose="02020603050405020304" pitchFamily="18" charset="0"/>
              </a:rPr>
              <a:t>, trọng tâm </a:t>
            </a:r>
            <a:r>
              <a:rPr lang="vi-VN" sz="3200" smtClean="0">
                <a:latin typeface="Times New Roman" panose="02020603050405020304" pitchFamily="18" charset="0"/>
                <a:cs typeface="Times New Roman" panose="02020603050405020304" pitchFamily="18" charset="0"/>
              </a:rPr>
              <a:t>d</a:t>
            </a:r>
            <a:r>
              <a:rPr lang="en-GB" sz="3200" smtClean="0">
                <a:latin typeface="Times New Roman" panose="02020603050405020304" pitchFamily="18" charset="0"/>
                <a:cs typeface="Times New Roman" panose="02020603050405020304" pitchFamily="18" charset="0"/>
              </a:rPr>
              <a:t>ồ</a:t>
            </a:r>
            <a:r>
              <a:rPr lang="vi-VN" sz="3200" smtClean="0">
                <a:latin typeface="Times New Roman" panose="02020603050405020304" pitchFamily="18" charset="0"/>
                <a:cs typeface="Times New Roman" panose="02020603050405020304" pitchFamily="18" charset="0"/>
              </a:rPr>
              <a:t>n nhi</a:t>
            </a:r>
            <a:r>
              <a:rPr lang="en-GB" sz="3200" smtClean="0">
                <a:latin typeface="Times New Roman" panose="02020603050405020304" pitchFamily="18" charset="0"/>
                <a:cs typeface="Times New Roman" panose="02020603050405020304" pitchFamily="18" charset="0"/>
              </a:rPr>
              <a:t>ề</a:t>
            </a:r>
            <a:r>
              <a:rPr lang="vi-VN" sz="3200" smtClean="0">
                <a:latin typeface="Times New Roman" panose="02020603050405020304" pitchFamily="18" charset="0"/>
                <a:cs typeface="Times New Roman" panose="02020603050405020304" pitchFamily="18" charset="0"/>
              </a:rPr>
              <a:t>u l</a:t>
            </a:r>
            <a:r>
              <a:rPr lang="en-GB" sz="3200">
                <a:latin typeface="Times New Roman" panose="02020603050405020304" pitchFamily="18" charset="0"/>
                <a:cs typeface="Times New Roman" panose="02020603050405020304" pitchFamily="18" charset="0"/>
              </a:rPr>
              <a:t>ê</a:t>
            </a:r>
            <a:r>
              <a:rPr lang="vi-VN" sz="3200" smtClean="0">
                <a:latin typeface="Times New Roman" panose="02020603050405020304" pitchFamily="18" charset="0"/>
                <a:cs typeface="Times New Roman" panose="02020603050405020304" pitchFamily="18" charset="0"/>
              </a:rPr>
              <a:t>n </a:t>
            </a:r>
            <a:r>
              <a:rPr lang="vi-VN" sz="3200">
                <a:latin typeface="Times New Roman" panose="02020603050405020304" pitchFamily="18" charset="0"/>
                <a:cs typeface="Times New Roman" panose="02020603050405020304" pitchFamily="18" charset="0"/>
              </a:rPr>
              <a:t>chân </a:t>
            </a:r>
            <a:r>
              <a:rPr lang="vi-VN" sz="3200" smtClean="0">
                <a:latin typeface="Times New Roman" panose="02020603050405020304" pitchFamily="18" charset="0"/>
                <a:cs typeface="Times New Roman" panose="02020603050405020304" pitchFamily="18" charset="0"/>
              </a:rPr>
              <a:t>trước</a:t>
            </a:r>
            <a:r>
              <a:rPr lang="en-GB" sz="3200">
                <a:latin typeface="Times New Roman" panose="02020603050405020304" pitchFamily="18" charset="0"/>
                <a:cs typeface="Times New Roman" panose="02020603050405020304" pitchFamily="18" charset="0"/>
              </a:rPr>
              <a:t>.</a:t>
            </a:r>
            <a:endParaRPr lang="en-GB" sz="3200" smtClean="0">
              <a:latin typeface="Times New Roman" panose="02020603050405020304" pitchFamily="18" charset="0"/>
              <a:cs typeface="Times New Roman" panose="02020603050405020304" pitchFamily="18" charset="0"/>
            </a:endParaRPr>
          </a:p>
          <a:p>
            <a:r>
              <a:rPr lang="en-GB" sz="3200" i="1" smtClean="0">
                <a:latin typeface="Times New Roman" panose="02020603050405020304" pitchFamily="18" charset="0"/>
                <a:cs typeface="Times New Roman" panose="02020603050405020304" pitchFamily="18" charset="0"/>
              </a:rPr>
              <a:t>  </a:t>
            </a:r>
            <a:r>
              <a:rPr lang="vi-VN" sz="3200" i="1" smtClean="0">
                <a:latin typeface="Times New Roman" panose="02020603050405020304" pitchFamily="18" charset="0"/>
                <a:cs typeface="Times New Roman" panose="02020603050405020304" pitchFamily="18" charset="0"/>
              </a:rPr>
              <a:t>Động </a:t>
            </a:r>
            <a:r>
              <a:rPr lang="vi-VN" sz="3200" i="1">
                <a:latin typeface="Times New Roman" panose="02020603050405020304" pitchFamily="18" charset="0"/>
                <a:cs typeface="Times New Roman" panose="02020603050405020304" pitchFamily="18" charset="0"/>
              </a:rPr>
              <a:t>tác :</a:t>
            </a:r>
            <a:r>
              <a:rPr lang="vi-VN" sz="3200">
                <a:latin typeface="Times New Roman" panose="02020603050405020304" pitchFamily="18" charset="0"/>
                <a:cs typeface="Times New Roman" panose="02020603050405020304" pitchFamily="18" charset="0"/>
              </a:rPr>
              <a:t> Bước 1 hoặc 3 bước </a:t>
            </a:r>
            <a:r>
              <a:rPr lang="vi-VN" sz="3200" smtClean="0">
                <a:latin typeface="Times New Roman" panose="02020603050405020304" pitchFamily="18" charset="0"/>
                <a:cs typeface="Times New Roman" panose="02020603050405020304" pitchFamily="18" charset="0"/>
              </a:rPr>
              <a:t>đà,</a:t>
            </a:r>
            <a:r>
              <a:rPr lang="en-GB"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sau </a:t>
            </a:r>
            <a:r>
              <a:rPr lang="vi-VN" sz="3200">
                <a:latin typeface="Times New Roman" panose="02020603050405020304" pitchFamily="18" charset="0"/>
                <a:cs typeface="Times New Roman" panose="02020603050405020304" pitchFamily="18" charset="0"/>
              </a:rPr>
              <a:t>đó giậm nhảy </a:t>
            </a:r>
            <a:r>
              <a:rPr lang="vi-VN" sz="3200" smtClean="0">
                <a:latin typeface="Times New Roman" panose="02020603050405020304" pitchFamily="18" charset="0"/>
                <a:cs typeface="Times New Roman" panose="02020603050405020304" pitchFamily="18" charset="0"/>
              </a:rPr>
              <a:t>và</a:t>
            </a:r>
            <a:r>
              <a:rPr lang="en-GB"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thực </a:t>
            </a:r>
            <a:r>
              <a:rPr lang="vi-VN" sz="3200">
                <a:latin typeface="Times New Roman" panose="02020603050405020304" pitchFamily="18" charset="0"/>
                <a:cs typeface="Times New Roman" panose="02020603050405020304" pitchFamily="18" charset="0"/>
              </a:rPr>
              <a:t>hiện giai </a:t>
            </a:r>
            <a:r>
              <a:rPr lang="vi-VN" sz="3200" smtClean="0">
                <a:latin typeface="Times New Roman" panose="02020603050405020304" pitchFamily="18" charset="0"/>
                <a:cs typeface="Times New Roman" panose="02020603050405020304" pitchFamily="18" charset="0"/>
              </a:rPr>
              <a:t>đoạn</a:t>
            </a:r>
            <a:r>
              <a:rPr lang="en-GB" sz="320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tr</a:t>
            </a:r>
            <a:r>
              <a:rPr lang="en-GB" sz="3200">
                <a:latin typeface="Times New Roman" panose="02020603050405020304" pitchFamily="18" charset="0"/>
                <a:cs typeface="Times New Roman" panose="02020603050405020304" pitchFamily="18" charset="0"/>
              </a:rPr>
              <a:t>ê</a:t>
            </a:r>
            <a:r>
              <a:rPr lang="vi-VN" sz="3200" smtClean="0">
                <a:latin typeface="Times New Roman" panose="02020603050405020304" pitchFamily="18" charset="0"/>
                <a:cs typeface="Times New Roman" panose="02020603050405020304" pitchFamily="18" charset="0"/>
              </a:rPr>
              <a:t>n</a:t>
            </a:r>
            <a:r>
              <a:rPr lang="en-GB"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không </a:t>
            </a:r>
            <a:r>
              <a:rPr lang="vi-VN" sz="3200">
                <a:latin typeface="Times New Roman" panose="02020603050405020304" pitchFamily="18" charset="0"/>
                <a:cs typeface="Times New Roman" panose="02020603050405020304" pitchFamily="18" charset="0"/>
              </a:rPr>
              <a:t>- tiếp đất.</a:t>
            </a:r>
            <a:endParaRPr lang="en-GB" sz="3200">
              <a:latin typeface="Times New Roman" panose="02020603050405020304" pitchFamily="18" charset="0"/>
              <a:cs typeface="Times New Roman" panose="02020603050405020304" pitchFamily="18" charset="0"/>
            </a:endParaRPr>
          </a:p>
          <a:p>
            <a:pPr marL="12700" indent="241300">
              <a:spcAft>
                <a:spcPts val="510"/>
              </a:spcAft>
            </a:pPr>
            <a:endParaRPr lang="en-GB" sz="24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711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331" y="600891"/>
            <a:ext cx="10894423" cy="4675639"/>
          </a:xfrm>
          <a:prstGeom prst="rect">
            <a:avLst/>
          </a:prstGeom>
        </p:spPr>
        <p:txBody>
          <a:bodyPr wrap="square">
            <a:spAutoFit/>
          </a:bodyPr>
          <a:lstStyle/>
          <a:p>
            <a:pPr marL="12700" indent="241300" algn="just">
              <a:spcAft>
                <a:spcPts val="170"/>
              </a:spcAft>
            </a:pPr>
            <a:endParaRPr lang="en-GB" sz="12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2700" indent="241300" algn="just">
              <a:spcAft>
                <a:spcPts val="170"/>
              </a:spcAft>
            </a:pPr>
            <a:r>
              <a:rPr lang="vi-VN" sz="2800" b="1" u="sng"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a:t>
            </a:r>
            <a:r>
              <a:rPr lang="vi-VN" sz="28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 4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Nhảy đổi chân</a:t>
            </a:r>
            <a:r>
              <a:rPr lang="vi-VN"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2700" marR="38100" indent="241300" algn="just">
              <a:spcAft>
                <a:spcPts val="0"/>
              </a:spcAft>
            </a:pPr>
            <a:r>
              <a:rPr lang="vi-VN"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 </a:t>
            </a:r>
            <a:r>
              <a:rPr lang="vi-VN"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 trước chân sau (cách nhau dài hom vai), chán trước khuỵu gối, chân sau duỗi (có thê’ hơi co gối) mũi chân tiếp đất, hai tay nâng khuỷu cao ngang ngực và hướng sang hai bên, trọng tâm dồn đểu lẽn hai chân.</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marL="12700" marR="38100" indent="241300" algn="just">
              <a:spcAft>
                <a:spcPts val="255"/>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 tác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Nhún chân kết hợp đánh tay 3 nhịp, đến nhịp thứ tư nhảy đổi chân. Động tác được tiếp tục thực hiện như vậy 4 - 6 lần.</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marL="12700" indent="241300" algn="just">
              <a:spcAft>
                <a:spcPts val="0"/>
              </a:spcAft>
            </a:pPr>
            <a:r>
              <a:rPr lang="vi-VN" sz="2800" b="1" i="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tập 5 :</a:t>
            </a:r>
            <a:r>
              <a:rPr lang="vi-VN" sz="28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 dà - nhảy bước bô qua xà thấp - tiếp đất bằng hai chân.</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a:p>
            <a:pPr marL="12700" indent="241300" algn="just">
              <a:spcAft>
                <a:spcPts val="0"/>
              </a:spcAft>
            </a:pPr>
            <a:r>
              <a:rPr lang="vi-VN" sz="2800" b="1" i="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tập 6 :</a:t>
            </a:r>
            <a:r>
              <a:rPr lang="vi-VN" sz="28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Bật xa qua các chướng ngại vật (quả bóng, rào hoặc xà thấp,...).</a:t>
            </a:r>
            <a:endParaRPr lang="en-GB"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97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3" y="627017"/>
            <a:ext cx="10855235" cy="4944943"/>
          </a:xfrm>
          <a:prstGeom prst="rect">
            <a:avLst/>
          </a:prstGeom>
        </p:spPr>
        <p:txBody>
          <a:bodyPr wrap="square">
            <a:spAutoFit/>
          </a:bodyPr>
          <a:lstStyle/>
          <a:p>
            <a:pPr marL="12700" indent="241300">
              <a:spcAft>
                <a:spcPts val="0"/>
              </a:spcAft>
            </a:pPr>
            <a:r>
              <a:rPr lang="vi-VN" sz="2700" b="1" u="sng">
                <a:solidFill>
                  <a:srgbClr val="000000"/>
                </a:solidFill>
                <a:ea typeface="Times New Roman" panose="02020603050405020304" pitchFamily="18" charset="0"/>
                <a:cs typeface="Times New Roman" panose="02020603050405020304" pitchFamily="18" charset="0"/>
              </a:rPr>
              <a:t>Bài tập 7 </a:t>
            </a:r>
            <a:r>
              <a:rPr lang="vi-VN" sz="2700" i="1">
                <a:solidFill>
                  <a:srgbClr val="000000"/>
                </a:solidFill>
                <a:ea typeface="Times New Roman" panose="02020603050405020304" pitchFamily="18" charset="0"/>
                <a:cs typeface="Times New Roman" panose="02020603050405020304" pitchFamily="18" charset="0"/>
              </a:rPr>
              <a:t>:</a:t>
            </a:r>
            <a:r>
              <a:rPr lang="vi-VN" sz="2700">
                <a:solidFill>
                  <a:srgbClr val="000000"/>
                </a:solidFill>
                <a:ea typeface="Times New Roman" panose="02020603050405020304" pitchFamily="18" charset="0"/>
                <a:cs typeface="Times New Roman" panose="02020603050405020304" pitchFamily="18" charset="0"/>
              </a:rPr>
              <a:t> Nắm tay nhau bật nhảy.</a:t>
            </a:r>
            <a:endParaRPr lang="en-GB" sz="2700">
              <a:ea typeface="Times New Roman" panose="02020603050405020304" pitchFamily="18" charset="0"/>
            </a:endParaRPr>
          </a:p>
          <a:p>
            <a:pPr marL="12700" indent="241300">
              <a:spcAft>
                <a:spcPts val="0"/>
              </a:spcAft>
              <a:tabLst>
                <a:tab pos="3564255" algn="l"/>
                <a:tab pos="4350385" algn="l"/>
                <a:tab pos="5068570" algn="r"/>
              </a:tabLst>
            </a:pPr>
            <a:r>
              <a:rPr lang="vi-VN" sz="2700" i="1">
                <a:solidFill>
                  <a:srgbClr val="000000"/>
                </a:solidFill>
                <a:ea typeface="Times New Roman" panose="02020603050405020304" pitchFamily="18" charset="0"/>
                <a:cs typeface="Times New Roman" panose="02020603050405020304" pitchFamily="18" charset="0"/>
              </a:rPr>
              <a:t>Chuẩn bị </a:t>
            </a:r>
            <a:r>
              <a:rPr lang="vi-VN" sz="2700" i="1" smtClean="0">
                <a:solidFill>
                  <a:srgbClr val="000000"/>
                </a:solidFill>
                <a:ea typeface="Times New Roman" panose="02020603050405020304" pitchFamily="18" charset="0"/>
                <a:cs typeface="Times New Roman" panose="02020603050405020304" pitchFamily="18" charset="0"/>
              </a:rPr>
              <a:t>:</a:t>
            </a:r>
            <a:r>
              <a:rPr lang="vi-VN" sz="2700" smtClean="0">
                <a:solidFill>
                  <a:srgbClr val="000000"/>
                </a:solidFill>
                <a:ea typeface="Times New Roman" panose="02020603050405020304" pitchFamily="18" charset="0"/>
                <a:cs typeface="Times New Roman" panose="02020603050405020304" pitchFamily="18" charset="0"/>
              </a:rPr>
              <a:t>Từng </a:t>
            </a:r>
            <a:r>
              <a:rPr lang="vi-VN" sz="2700">
                <a:solidFill>
                  <a:srgbClr val="000000"/>
                </a:solidFill>
                <a:ea typeface="Times New Roman" panose="02020603050405020304" pitchFamily="18" charset="0"/>
                <a:cs typeface="Times New Roman" panose="02020603050405020304" pitchFamily="18" charset="0"/>
              </a:rPr>
              <a:t>cặp </a:t>
            </a:r>
            <a:r>
              <a:rPr lang="en-GB" sz="27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có</a:t>
            </a:r>
            <a:r>
              <a:rPr lang="en-GB" sz="2700">
                <a:solidFill>
                  <a:srgbClr val="000000"/>
                </a:solidFill>
                <a:ea typeface="Times New Roman" panose="02020603050405020304" pitchFamily="18" charset="0"/>
                <a:cs typeface="Times New Roman" panose="02020603050405020304" pitchFamily="18" charset="0"/>
              </a:rPr>
              <a:t> </a:t>
            </a:r>
            <a:r>
              <a:rPr lang="vi-VN" sz="2700" smtClean="0">
                <a:solidFill>
                  <a:srgbClr val="000000"/>
                </a:solidFill>
                <a:ea typeface="Times New Roman" panose="02020603050405020304" pitchFamily="18" charset="0"/>
                <a:cs typeface="Times New Roman" panose="02020603050405020304" pitchFamily="18" charset="0"/>
              </a:rPr>
              <a:t>chiều</a:t>
            </a:r>
            <a:r>
              <a:rPr lang="en-GB" sz="2700" smtClean="0">
                <a:solidFill>
                  <a:srgbClr val="000000"/>
                </a:solidFill>
                <a:ea typeface="Times New Roman" panose="02020603050405020304" pitchFamily="18" charset="0"/>
                <a:cs typeface="Times New Roman" panose="02020603050405020304" pitchFamily="18" charset="0"/>
              </a:rPr>
              <a:t> </a:t>
            </a:r>
            <a:r>
              <a:rPr lang="vi-VN" sz="2700" smtClean="0">
                <a:solidFill>
                  <a:srgbClr val="000000"/>
                </a:solidFill>
                <a:ea typeface="Times New Roman" panose="02020603050405020304" pitchFamily="18" charset="0"/>
                <a:cs typeface="Times New Roman" panose="02020603050405020304" pitchFamily="18" charset="0"/>
              </a:rPr>
              <a:t>cao </a:t>
            </a:r>
            <a:r>
              <a:rPr lang="vi-VN" sz="2700">
                <a:solidFill>
                  <a:srgbClr val="000000"/>
                </a:solidFill>
                <a:ea typeface="Times New Roman" panose="02020603050405020304" pitchFamily="18" charset="0"/>
                <a:cs typeface="Times New Roman" panose="02020603050405020304" pitchFamily="18" charset="0"/>
              </a:rPr>
              <a:t>và thể </a:t>
            </a:r>
            <a:r>
              <a:rPr lang="vi-VN" sz="2700" smtClean="0">
                <a:solidFill>
                  <a:srgbClr val="000000"/>
                </a:solidFill>
                <a:ea typeface="Times New Roman" panose="02020603050405020304" pitchFamily="18" charset="0"/>
                <a:cs typeface="Times New Roman" panose="02020603050405020304" pitchFamily="18" charset="0"/>
              </a:rPr>
              <a:t>lực</a:t>
            </a:r>
            <a:r>
              <a:rPr lang="en-GB" sz="2700" smtClean="0">
                <a:solidFill>
                  <a:srgbClr val="000000"/>
                </a:solidFill>
                <a:ea typeface="Times New Roman" panose="02020603050405020304" pitchFamily="18" charset="0"/>
                <a:cs typeface="Times New Roman" panose="02020603050405020304" pitchFamily="18" charset="0"/>
              </a:rPr>
              <a:t> </a:t>
            </a:r>
            <a:r>
              <a:rPr lang="vi-VN" sz="2700" smtClean="0">
                <a:solidFill>
                  <a:srgbClr val="000000"/>
                </a:solidFill>
                <a:ea typeface="Times New Roman" panose="02020603050405020304" pitchFamily="18" charset="0"/>
                <a:cs typeface="Times New Roman" panose="02020603050405020304" pitchFamily="18" charset="0"/>
              </a:rPr>
              <a:t>tương đương,</a:t>
            </a:r>
            <a:r>
              <a:rPr lang="en-GB" sz="2700" smtClean="0">
                <a:solidFill>
                  <a:srgbClr val="000000"/>
                </a:solidFill>
                <a:ea typeface="Times New Roman" panose="02020603050405020304" pitchFamily="18" charset="0"/>
                <a:cs typeface="Times New Roman" panose="02020603050405020304" pitchFamily="18" charset="0"/>
              </a:rPr>
              <a:t>           </a:t>
            </a:r>
            <a:r>
              <a:rPr lang="vi-VN" sz="2700" smtClean="0">
                <a:solidFill>
                  <a:srgbClr val="000000"/>
                </a:solidFill>
                <a:ea typeface="Times New Roman" panose="02020603050405020304" pitchFamily="18" charset="0"/>
                <a:cs typeface="Times New Roman" panose="02020603050405020304" pitchFamily="18" charset="0"/>
              </a:rPr>
              <a:t>ngồi</a:t>
            </a:r>
            <a:r>
              <a:rPr lang="en-GB" sz="2700" smtClean="0">
                <a:solidFill>
                  <a:srgbClr val="000000"/>
                </a:solidFill>
                <a:ea typeface="Times New Roman" panose="02020603050405020304" pitchFamily="18" charset="0"/>
                <a:cs typeface="Times New Roman" panose="02020603050405020304" pitchFamily="18" charset="0"/>
              </a:rPr>
              <a:t> </a:t>
            </a:r>
            <a:r>
              <a:rPr lang="en-GB" sz="27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xổm.</a:t>
            </a:r>
            <a:endParaRPr lang="en-GB" sz="2700">
              <a:latin typeface="Times New Roman" panose="02020603050405020304" pitchFamily="18" charset="0"/>
              <a:ea typeface="Times New Roman" panose="02020603050405020304" pitchFamily="18" charset="0"/>
              <a:cs typeface="Times New Roman" panose="02020603050405020304" pitchFamily="18" charset="0"/>
            </a:endParaRPr>
          </a:p>
          <a:p>
            <a:pPr marL="12700">
              <a:spcAft>
                <a:spcPts val="0"/>
              </a:spcAft>
              <a:tabLst>
                <a:tab pos="3564255" algn="l"/>
              </a:tabLst>
            </a:pPr>
            <a:r>
              <a:rPr lang="vi-VN" sz="2700">
                <a:solidFill>
                  <a:srgbClr val="000000"/>
                </a:solidFill>
                <a:ea typeface="Times New Roman" panose="02020603050405020304" pitchFamily="18" charset="0"/>
                <a:cs typeface="Times New Roman" panose="02020603050405020304" pitchFamily="18" charset="0"/>
              </a:rPr>
              <a:t>quay mặt vào nhau, đưa hai tay ra trước nắm lấy bàn </a:t>
            </a:r>
            <a:r>
              <a:rPr lang="vi-VN" sz="2700" smtClean="0">
                <a:solidFill>
                  <a:srgbClr val="000000"/>
                </a:solidFill>
                <a:ea typeface="Times New Roman" panose="02020603050405020304" pitchFamily="18" charset="0"/>
                <a:cs typeface="Times New Roman" panose="02020603050405020304" pitchFamily="18" charset="0"/>
              </a:rPr>
              <a:t>tay</a:t>
            </a:r>
            <a:r>
              <a:rPr lang="en-GB" sz="2700" smtClean="0">
                <a:solidFill>
                  <a:srgbClr val="000000"/>
                </a:solidFill>
                <a:ea typeface="Times New Roman" panose="02020603050405020304" pitchFamily="18" charset="0"/>
                <a:cs typeface="Times New Roman" panose="02020603050405020304" pitchFamily="18" charset="0"/>
              </a:rPr>
              <a:t> </a:t>
            </a:r>
            <a:r>
              <a:rPr lang="vi-VN" sz="2700" smtClean="0">
                <a:solidFill>
                  <a:srgbClr val="000000"/>
                </a:solidFill>
                <a:ea typeface="Times New Roman" panose="02020603050405020304" pitchFamily="18" charset="0"/>
                <a:cs typeface="Times New Roman" panose="02020603050405020304" pitchFamily="18" charset="0"/>
              </a:rPr>
              <a:t>của </a:t>
            </a:r>
            <a:r>
              <a:rPr lang="vi-VN" sz="2700">
                <a:solidFill>
                  <a:srgbClr val="000000"/>
                </a:solidFill>
                <a:ea typeface="Times New Roman" panose="02020603050405020304" pitchFamily="18" charset="0"/>
                <a:cs typeface="Times New Roman" panose="02020603050405020304" pitchFamily="18" charset="0"/>
              </a:rPr>
              <a:t>nhau.</a:t>
            </a:r>
            <a:endParaRPr lang="en-GB" sz="2700">
              <a:ea typeface="Times New Roman" panose="02020603050405020304" pitchFamily="18" charset="0"/>
            </a:endParaRPr>
          </a:p>
          <a:p>
            <a:pPr marL="12700" indent="241300">
              <a:spcAft>
                <a:spcPts val="1110"/>
              </a:spcAft>
              <a:tabLst>
                <a:tab pos="3564255" algn="l"/>
                <a:tab pos="4350385" algn="l"/>
                <a:tab pos="4658360" algn="ctr"/>
              </a:tabLst>
            </a:pPr>
            <a:r>
              <a:rPr lang="vi-VN" sz="2700" i="1">
                <a:solidFill>
                  <a:srgbClr val="000000"/>
                </a:solidFill>
                <a:ea typeface="Times New Roman" panose="02020603050405020304" pitchFamily="18" charset="0"/>
                <a:cs typeface="Times New Roman" panose="02020603050405020304" pitchFamily="18" charset="0"/>
              </a:rPr>
              <a:t>Động </a:t>
            </a:r>
            <a:r>
              <a:rPr lang="vi-VN" sz="27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GB" sz="27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27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700" i="1" smtClean="0">
                <a:solidFill>
                  <a:srgbClr val="000000"/>
                </a:solidFill>
                <a:ea typeface="Times New Roman" panose="02020603050405020304" pitchFamily="18" charset="0"/>
                <a:cs typeface="Times New Roman" panose="02020603050405020304" pitchFamily="18" charset="0"/>
              </a:rPr>
              <a:t> </a:t>
            </a:r>
            <a:r>
              <a:rPr lang="vi-VN" sz="2700" i="1">
                <a:solidFill>
                  <a:srgbClr val="000000"/>
                </a:solidFill>
                <a:ea typeface="Times New Roman" panose="02020603050405020304" pitchFamily="18" charset="0"/>
                <a:cs typeface="Times New Roman" panose="02020603050405020304" pitchFamily="18" charset="0"/>
              </a:rPr>
              <a:t>:</a:t>
            </a:r>
            <a:r>
              <a:rPr lang="vi-VN" sz="2700">
                <a:solidFill>
                  <a:srgbClr val="000000"/>
                </a:solidFill>
                <a:ea typeface="Times New Roman" panose="02020603050405020304" pitchFamily="18" charset="0"/>
                <a:cs typeface="Times New Roman" panose="02020603050405020304" pitchFamily="18" charset="0"/>
              </a:rPr>
              <a:t> Cùng đứng lên, ngồi xuống 3 - 4 lần, </a:t>
            </a:r>
            <a:r>
              <a:rPr lang="vi-VN" sz="2700" smtClean="0">
                <a:solidFill>
                  <a:srgbClr val="000000"/>
                </a:solidFill>
                <a:ea typeface="Times New Roman" panose="02020603050405020304" pitchFamily="18" charset="0"/>
                <a:cs typeface="Times New Roman" panose="02020603050405020304" pitchFamily="18" charset="0"/>
              </a:rPr>
              <a:t>lần</a:t>
            </a:r>
            <a:r>
              <a:rPr lang="en-GB" sz="2700" smtClean="0">
                <a:solidFill>
                  <a:srgbClr val="000000"/>
                </a:solidFill>
                <a:ea typeface="Times New Roman" panose="02020603050405020304" pitchFamily="18" charset="0"/>
                <a:cs typeface="Times New Roman" panose="02020603050405020304" pitchFamily="18" charset="0"/>
              </a:rPr>
              <a:t> </a:t>
            </a:r>
            <a:r>
              <a:rPr lang="vi-VN" sz="2700" smtClean="0">
                <a:solidFill>
                  <a:srgbClr val="000000"/>
                </a:solidFill>
                <a:ea typeface="Times New Roman" panose="02020603050405020304" pitchFamily="18" charset="0"/>
                <a:cs typeface="Times New Roman" panose="02020603050405020304" pitchFamily="18" charset="0"/>
              </a:rPr>
              <a:t>5 </a:t>
            </a:r>
            <a:r>
              <a:rPr lang="vi-VN" sz="2700">
                <a:solidFill>
                  <a:srgbClr val="000000"/>
                </a:solidFill>
                <a:ea typeface="Times New Roman" panose="02020603050405020304" pitchFamily="18" charset="0"/>
                <a:cs typeface="Times New Roman" panose="02020603050405020304" pitchFamily="18" charset="0"/>
              </a:rPr>
              <a:t>- 8 bật </a:t>
            </a:r>
            <a:r>
              <a:rPr lang="vi-VN" sz="2700" smtClean="0">
                <a:solidFill>
                  <a:srgbClr val="000000"/>
                </a:solidFill>
                <a:ea typeface="Times New Roman" panose="02020603050405020304" pitchFamily="18" charset="0"/>
                <a:cs typeface="Times New Roman" panose="02020603050405020304" pitchFamily="18" charset="0"/>
              </a:rPr>
              <a:t>nhảy</a:t>
            </a:r>
            <a:r>
              <a:rPr lang="en-GB" sz="2700" smtClean="0">
                <a:solidFill>
                  <a:srgbClr val="000000"/>
                </a:solidFill>
                <a:ea typeface="Times New Roman" panose="02020603050405020304" pitchFamily="18" charset="0"/>
                <a:cs typeface="Times New Roman" panose="02020603050405020304" pitchFamily="18" charset="0"/>
              </a:rPr>
              <a:t> </a:t>
            </a:r>
            <a:r>
              <a:rPr lang="vi-VN" sz="2700" smtClean="0">
                <a:solidFill>
                  <a:srgbClr val="000000"/>
                </a:solidFill>
                <a:ea typeface="Times New Roman" panose="02020603050405020304" pitchFamily="18" charset="0"/>
                <a:cs typeface="Times New Roman" panose="02020603050405020304" pitchFamily="18" charset="0"/>
              </a:rPr>
              <a:t>lên</a:t>
            </a:r>
            <a:r>
              <a:rPr lang="en-GB" sz="2700" smtClean="0">
                <a:solidFill>
                  <a:srgbClr val="000000"/>
                </a:solidFill>
                <a:ea typeface="Times New Roman" panose="02020603050405020304" pitchFamily="18" charset="0"/>
                <a:cs typeface="Times New Roman" panose="02020603050405020304" pitchFamily="18" charset="0"/>
              </a:rPr>
              <a:t> </a:t>
            </a:r>
            <a:r>
              <a:rPr lang="vi-VN" sz="2700" smtClean="0">
                <a:solidFill>
                  <a:srgbClr val="000000"/>
                </a:solidFill>
                <a:ea typeface="Times New Roman" panose="02020603050405020304" pitchFamily="18" charset="0"/>
                <a:cs typeface="Times New Roman" panose="02020603050405020304" pitchFamily="18" charset="0"/>
              </a:rPr>
              <a:t>cao.</a:t>
            </a:r>
            <a:r>
              <a:rPr lang="en-GB" sz="2700" smtClean="0">
                <a:ea typeface="Times New Roman" panose="02020603050405020304" pitchFamily="18" charset="0"/>
              </a:rPr>
              <a:t>              </a:t>
            </a:r>
          </a:p>
          <a:p>
            <a:pPr marL="12700" indent="241300">
              <a:spcAft>
                <a:spcPts val="1110"/>
              </a:spcAft>
              <a:tabLst>
                <a:tab pos="3564255" algn="l"/>
                <a:tab pos="4350385" algn="l"/>
                <a:tab pos="4658360" algn="ctr"/>
              </a:tabLst>
            </a:pPr>
            <a:r>
              <a:rPr lang="vi-VN" sz="2700" b="1" u="sng" smtClean="0">
                <a:solidFill>
                  <a:srgbClr val="000000"/>
                </a:solidFill>
                <a:ea typeface="Times New Roman" panose="02020603050405020304" pitchFamily="18" charset="0"/>
                <a:cs typeface="Times New Roman" panose="02020603050405020304" pitchFamily="18" charset="0"/>
              </a:rPr>
              <a:t>Bài </a:t>
            </a:r>
            <a:r>
              <a:rPr lang="vi-VN" sz="2700" b="1" u="sng">
                <a:solidFill>
                  <a:srgbClr val="000000"/>
                </a:solidFill>
                <a:ea typeface="Times New Roman" panose="02020603050405020304" pitchFamily="18" charset="0"/>
                <a:cs typeface="Times New Roman" panose="02020603050405020304" pitchFamily="18" charset="0"/>
              </a:rPr>
              <a:t>tập 8 </a:t>
            </a:r>
            <a:r>
              <a:rPr lang="vi-VN" sz="2700" i="1">
                <a:solidFill>
                  <a:srgbClr val="000000"/>
                </a:solidFill>
                <a:ea typeface="Times New Roman" panose="02020603050405020304" pitchFamily="18" charset="0"/>
                <a:cs typeface="Times New Roman" panose="02020603050405020304" pitchFamily="18" charset="0"/>
              </a:rPr>
              <a:t>:</a:t>
            </a:r>
            <a:r>
              <a:rPr lang="vi-VN" sz="2700">
                <a:solidFill>
                  <a:srgbClr val="000000"/>
                </a:solidFill>
                <a:ea typeface="Times New Roman" panose="02020603050405020304" pitchFamily="18" charset="0"/>
                <a:cs typeface="Times New Roman" panose="02020603050405020304" pitchFamily="18" charset="0"/>
              </a:rPr>
              <a:t> Chạy đuổi.</a:t>
            </a:r>
            <a:endParaRPr lang="en-GB" sz="2700">
              <a:ea typeface="Times New Roman" panose="02020603050405020304" pitchFamily="18" charset="0"/>
            </a:endParaRPr>
          </a:p>
          <a:p>
            <a:pPr marL="12700" marR="38100" indent="241300">
              <a:spcAft>
                <a:spcPts val="0"/>
              </a:spcAft>
            </a:pPr>
            <a:r>
              <a:rPr lang="vi-VN" sz="2700" i="1">
                <a:solidFill>
                  <a:srgbClr val="000000"/>
                </a:solidFill>
                <a:ea typeface="Times New Roman" panose="02020603050405020304" pitchFamily="18" charset="0"/>
                <a:cs typeface="Times New Roman" panose="02020603050405020304" pitchFamily="18" charset="0"/>
              </a:rPr>
              <a:t>Chuẩn bị :</a:t>
            </a:r>
            <a:r>
              <a:rPr lang="vi-VN" sz="2700">
                <a:solidFill>
                  <a:srgbClr val="000000"/>
                </a:solidFill>
                <a:ea typeface="Times New Roman" panose="02020603050405020304" pitchFamily="18" charset="0"/>
                <a:cs typeface="Times New Roman" panose="02020603050405020304" pitchFamily="18" charset="0"/>
              </a:rPr>
              <a:t> Mỗi đợt chạy gồm hai nhóm, mỗi nhóm 2 - 5 HS, đứng ở tư thế xuất phát cao. Hai nhóm đứng cách nhau 4 - 5m, trong từng nhóm cớ người này cách người kia l,5m (nếu có điều kiện kẻ cho mỗi cặp một ô chạy).</a:t>
            </a:r>
            <a:endParaRPr lang="en-GB" sz="2700">
              <a:ea typeface="Times New Roman" panose="02020603050405020304" pitchFamily="18" charset="0"/>
            </a:endParaRPr>
          </a:p>
          <a:p>
            <a:pPr marL="12700" marR="25400" indent="254000">
              <a:spcAft>
                <a:spcPts val="990"/>
              </a:spcAft>
            </a:pPr>
            <a:r>
              <a:rPr lang="vi-VN" sz="2700" i="1">
                <a:solidFill>
                  <a:srgbClr val="000000"/>
                </a:solidFill>
                <a:ea typeface="Times New Roman" panose="02020603050405020304" pitchFamily="18" charset="0"/>
                <a:cs typeface="Times New Roman" panose="02020603050405020304" pitchFamily="18" charset="0"/>
              </a:rPr>
              <a:t>Động tác :</a:t>
            </a:r>
            <a:r>
              <a:rPr lang="vi-VN" sz="2700">
                <a:solidFill>
                  <a:srgbClr val="000000"/>
                </a:solidFill>
                <a:ea typeface="Times New Roman" panose="02020603050405020304" pitchFamily="18" charset="0"/>
                <a:cs typeface="Times New Roman" panose="02020603050405020304" pitchFamily="18" charset="0"/>
              </a:rPr>
              <a:t> Các em đổng loạt xuất phát (theo lệnh), em sau đuổi em trước trong khoảng 20 - 30m.</a:t>
            </a:r>
            <a:endParaRPr lang="en-GB" sz="2700">
              <a:ea typeface="Times New Roman" panose="02020603050405020304" pitchFamily="18" charset="0"/>
            </a:endParaRPr>
          </a:p>
        </p:txBody>
      </p:sp>
    </p:spTree>
    <p:extLst>
      <p:ext uri="{BB962C8B-B14F-4D97-AF65-F5344CB8AC3E}">
        <p14:creationId xmlns:p14="http://schemas.microsoft.com/office/powerpoint/2010/main" val="70713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645" y="613954"/>
            <a:ext cx="10894423" cy="5722079"/>
          </a:xfrm>
          <a:prstGeom prst="rect">
            <a:avLst/>
          </a:prstGeom>
        </p:spPr>
        <p:txBody>
          <a:bodyPr wrap="square">
            <a:spAutoFit/>
          </a:bodyPr>
          <a:lstStyle/>
          <a:p>
            <a:pPr lvl="0">
              <a:spcAft>
                <a:spcPts val="675"/>
              </a:spcAft>
              <a:buClr>
                <a:srgbClr val="000000"/>
              </a:buClr>
              <a:buSzPts val="1050"/>
              <a:tabLst>
                <a:tab pos="396240" algn="l"/>
              </a:tabLst>
            </a:pPr>
            <a:r>
              <a:rPr lang="en-GB" b="1" u="sng"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u="sng"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 </a:t>
            </a:r>
            <a:r>
              <a:rPr lang="vi-VN"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 trò chơi rèn luyện kĩ năng bật nháy và phát triến sức mạnh </a:t>
            </a:r>
            <a:r>
              <a:rPr lang="vi-VN" b="1" u="sng"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t>
            </a:r>
            <a:r>
              <a:rPr lang="en-GB" b="1" u="sng"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ân:</a:t>
            </a:r>
          </a:p>
          <a:p>
            <a:r>
              <a:rPr lang="en-GB" sz="3600" smtClean="0">
                <a:latin typeface="Times New Roman" panose="02020603050405020304" pitchFamily="18" charset="0"/>
                <a:cs typeface="Times New Roman" panose="02020603050405020304" pitchFamily="18" charset="0"/>
              </a:rPr>
              <a:t>Trò chơi </a:t>
            </a:r>
            <a:r>
              <a:rPr lang="vi-VN" sz="3600" smtClean="0">
                <a:latin typeface="Times New Roman" panose="02020603050405020304" pitchFamily="18" charset="0"/>
                <a:cs typeface="Times New Roman" panose="02020603050405020304" pitchFamily="18" charset="0"/>
              </a:rPr>
              <a:t>“Bật </a:t>
            </a:r>
            <a:r>
              <a:rPr lang="vi-VN" sz="3600">
                <a:latin typeface="Times New Roman" panose="02020603050405020304" pitchFamily="18" charset="0"/>
                <a:cs typeface="Times New Roman" panose="02020603050405020304" pitchFamily="18" charset="0"/>
              </a:rPr>
              <a:t>cóc tiếp sức”</a:t>
            </a:r>
            <a:endParaRPr lang="en-GB" sz="3600" i="1">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Chuẩn bị :</a:t>
            </a:r>
            <a:endParaRPr lang="en-GB" sz="3600" i="1">
              <a:latin typeface="Times New Roman" panose="02020603050405020304" pitchFamily="18" charset="0"/>
              <a:cs typeface="Times New Roman" panose="02020603050405020304" pitchFamily="18" charset="0"/>
            </a:endParaRPr>
          </a:p>
          <a:p>
            <a:pPr lvl="0"/>
            <a:r>
              <a:rPr lang="vi-VN" sz="3600">
                <a:latin typeface="Times New Roman" panose="02020603050405020304" pitchFamily="18" charset="0"/>
                <a:cs typeface="Times New Roman" panose="02020603050405020304" pitchFamily="18" charset="0"/>
              </a:rPr>
              <a:t>K</a:t>
            </a:r>
            <a:r>
              <a:rPr lang="en-US" sz="3600">
                <a:latin typeface="Times New Roman" panose="02020603050405020304" pitchFamily="18" charset="0"/>
                <a:cs typeface="Times New Roman" panose="02020603050405020304" pitchFamily="18" charset="0"/>
              </a:rPr>
              <a:t>ẻ</a:t>
            </a:r>
            <a:r>
              <a:rPr lang="vi-VN" sz="3600">
                <a:latin typeface="Times New Roman" panose="02020603050405020304" pitchFamily="18" charset="0"/>
                <a:cs typeface="Times New Roman" panose="02020603050405020304" pitchFamily="18" charset="0"/>
              </a:rPr>
              <a:t> hai vạch chuẩn bị và xuất phát cách nhau l,5m, cách vạch xuất phát 6 </a:t>
            </a:r>
            <a:r>
              <a:rPr lang="vi-VN" sz="3600" smtClean="0">
                <a:latin typeface="Times New Roman" panose="02020603050405020304" pitchFamily="18" charset="0"/>
                <a:cs typeface="Times New Roman" panose="02020603050405020304" pitchFamily="18" charset="0"/>
              </a:rPr>
              <a:t>– l</a:t>
            </a:r>
            <a:r>
              <a:rPr lang="en-GB" sz="3600" smtClean="0">
                <a:latin typeface="Times New Roman" panose="02020603050405020304" pitchFamily="18" charset="0"/>
                <a:cs typeface="Times New Roman" panose="02020603050405020304" pitchFamily="18" charset="0"/>
              </a:rPr>
              <a:t>0</a:t>
            </a:r>
            <a:r>
              <a:rPr lang="vi-VN" sz="3600" smtClean="0">
                <a:latin typeface="Times New Roman" panose="02020603050405020304" pitchFamily="18" charset="0"/>
                <a:cs typeface="Times New Roman" panose="02020603050405020304" pitchFamily="18" charset="0"/>
              </a:rPr>
              <a:t>m </a:t>
            </a:r>
            <a:r>
              <a:rPr lang="vi-VN" sz="3600">
                <a:latin typeface="Times New Roman" panose="02020603050405020304" pitchFamily="18" charset="0"/>
                <a:cs typeface="Times New Roman" panose="02020603050405020304" pitchFamily="18" charset="0"/>
              </a:rPr>
              <a:t>kẻ vạch giới hạn.</a:t>
            </a:r>
            <a:endParaRPr lang="en-GB" sz="3600">
              <a:latin typeface="Times New Roman" panose="02020603050405020304" pitchFamily="18" charset="0"/>
              <a:cs typeface="Times New Roman" panose="02020603050405020304" pitchFamily="18" charset="0"/>
            </a:endParaRPr>
          </a:p>
          <a:p>
            <a:pPr lvl="0"/>
            <a:r>
              <a:rPr lang="vi-VN" sz="3600">
                <a:latin typeface="Times New Roman" panose="02020603050405020304" pitchFamily="18" charset="0"/>
                <a:cs typeface="Times New Roman" panose="02020603050405020304" pitchFamily="18" charset="0"/>
              </a:rPr>
              <a:t>Tập hợp HS thành 4-6 hàng dọc, đứng sau vạch chuẩn bị, mỗi hàng là một dội thi dấu, do đó các đội cần có số người và tỉ lệ nam, nữ bàng nhau. Số 1 của mỗi đội tiến vào sát vạch xuất phát, ngồi xổm, hai tay chống h</a:t>
            </a:r>
            <a:r>
              <a:rPr lang="en-US" sz="3600">
                <a:latin typeface="Times New Roman" panose="02020603050405020304" pitchFamily="18" charset="0"/>
                <a:cs typeface="Times New Roman" panose="02020603050405020304" pitchFamily="18" charset="0"/>
              </a:rPr>
              <a:t>ô</a:t>
            </a:r>
            <a:r>
              <a:rPr lang="vi-VN" sz="3600">
                <a:latin typeface="Times New Roman" panose="02020603050405020304" pitchFamily="18" charset="0"/>
                <a:cs typeface="Times New Roman" panose="02020603050405020304" pitchFamily="18" charset="0"/>
              </a:rPr>
              <a:t>ng đ</a:t>
            </a:r>
            <a:r>
              <a:rPr lang="en-US" sz="3600">
                <a:latin typeface="Times New Roman" panose="02020603050405020304" pitchFamily="18" charset="0"/>
                <a:cs typeface="Times New Roman" panose="02020603050405020304" pitchFamily="18" charset="0"/>
              </a:rPr>
              <a:t>ể</a:t>
            </a:r>
            <a:r>
              <a:rPr lang="vi-VN" sz="3600">
                <a:latin typeface="Times New Roman" panose="02020603050405020304" pitchFamily="18" charset="0"/>
                <a:cs typeface="Times New Roman" panose="02020603050405020304" pitchFamily="18" charset="0"/>
              </a:rPr>
              <a:t> chờ l</a:t>
            </a:r>
            <a:r>
              <a:rPr lang="en-US" sz="3600">
                <a:latin typeface="Times New Roman" panose="02020603050405020304" pitchFamily="18" charset="0"/>
                <a:cs typeface="Times New Roman" panose="02020603050405020304" pitchFamily="18" charset="0"/>
              </a:rPr>
              <a:t>ệ</a:t>
            </a:r>
            <a:r>
              <a:rPr lang="vi-VN" sz="3600">
                <a:latin typeface="Times New Roman" panose="02020603050405020304" pitchFamily="18" charset="0"/>
                <a:cs typeface="Times New Roman" panose="02020603050405020304" pitchFamily="18" charset="0"/>
              </a:rPr>
              <a:t>nh.</a:t>
            </a:r>
            <a:endParaRPr lang="en-GB" sz="3600">
              <a:latin typeface="Times New Roman" panose="02020603050405020304" pitchFamily="18" charset="0"/>
              <a:cs typeface="Times New Roman" panose="02020603050405020304" pitchFamily="18" charset="0"/>
            </a:endParaRPr>
          </a:p>
          <a:p>
            <a:endParaRPr lang="en-GB"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382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1631</TotalTime>
  <Words>1210</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Garamond</vt:lpstr>
      <vt:lpstr>Times</vt:lpstr>
      <vt:lpstr>Times New Roman</vt:lpstr>
      <vt:lpstr>Organic</vt:lpstr>
      <vt:lpstr>Tuần 9  </vt:lpstr>
      <vt:lpstr>Mục Lục</vt:lpstr>
      <vt:lpstr>I. Mục tiêu</vt:lpstr>
      <vt:lpstr>II. Nội dung</vt:lpstr>
      <vt:lpstr>Giai đoạn trên không</vt:lpstr>
      <vt:lpstr>PowerPoint Presentation</vt:lpstr>
      <vt:lpstr>PowerPoint Presentation</vt:lpstr>
      <vt:lpstr>PowerPoint Presentation</vt:lpstr>
      <vt:lpstr>PowerPoint Presentation</vt:lpstr>
      <vt:lpstr>PowerPoint Presentation</vt:lpstr>
      <vt:lpstr>III. Bài tập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Phương Pháp Tập Luyện TDTT Và Sử Dụng Các Yếu Tố Thiên Nhiên Để Rèn Luyện Sức Khỏe</dc:title>
  <dc:creator>Huy Pham</dc:creator>
  <cp:lastModifiedBy>Nguyen Hoang Son</cp:lastModifiedBy>
  <cp:revision>50</cp:revision>
  <dcterms:created xsi:type="dcterms:W3CDTF">2021-09-03T07:49:18Z</dcterms:created>
  <dcterms:modified xsi:type="dcterms:W3CDTF">2021-11-06T07:59:11Z</dcterms:modified>
</cp:coreProperties>
</file>